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7"/>
  </p:notesMasterIdLst>
  <p:sldIdLst>
    <p:sldId id="408" r:id="rId2"/>
    <p:sldId id="409" r:id="rId3"/>
    <p:sldId id="376" r:id="rId4"/>
    <p:sldId id="377" r:id="rId5"/>
    <p:sldId id="410" r:id="rId6"/>
    <p:sldId id="407" r:id="rId7"/>
    <p:sldId id="380" r:id="rId8"/>
    <p:sldId id="383" r:id="rId9"/>
    <p:sldId id="412" r:id="rId10"/>
    <p:sldId id="411" r:id="rId11"/>
    <p:sldId id="381" r:id="rId12"/>
    <p:sldId id="413" r:id="rId13"/>
    <p:sldId id="382" r:id="rId14"/>
    <p:sldId id="414" r:id="rId15"/>
    <p:sldId id="430" r:id="rId16"/>
    <p:sldId id="431" r:id="rId17"/>
    <p:sldId id="432" r:id="rId18"/>
    <p:sldId id="433" r:id="rId19"/>
    <p:sldId id="434" r:id="rId20"/>
    <p:sldId id="435" r:id="rId21"/>
    <p:sldId id="436" r:id="rId22"/>
    <p:sldId id="415" r:id="rId23"/>
    <p:sldId id="437" r:id="rId24"/>
    <p:sldId id="438" r:id="rId25"/>
    <p:sldId id="439" r:id="rId26"/>
    <p:sldId id="440" r:id="rId27"/>
    <p:sldId id="441" r:id="rId28"/>
    <p:sldId id="442" r:id="rId29"/>
    <p:sldId id="451" r:id="rId30"/>
    <p:sldId id="452" r:id="rId31"/>
    <p:sldId id="416" r:id="rId32"/>
    <p:sldId id="424" r:id="rId33"/>
    <p:sldId id="426" r:id="rId34"/>
    <p:sldId id="425" r:id="rId35"/>
    <p:sldId id="419" r:id="rId36"/>
    <p:sldId id="420" r:id="rId37"/>
    <p:sldId id="421" r:id="rId38"/>
    <p:sldId id="417" r:id="rId39"/>
    <p:sldId id="399" r:id="rId40"/>
    <p:sldId id="401" r:id="rId41"/>
    <p:sldId id="402" r:id="rId42"/>
    <p:sldId id="403" r:id="rId43"/>
    <p:sldId id="444" r:id="rId44"/>
    <p:sldId id="445" r:id="rId45"/>
    <p:sldId id="446" r:id="rId46"/>
    <p:sldId id="447" r:id="rId47"/>
    <p:sldId id="448" r:id="rId48"/>
    <p:sldId id="449" r:id="rId49"/>
    <p:sldId id="450" r:id="rId50"/>
    <p:sldId id="418" r:id="rId51"/>
    <p:sldId id="404" r:id="rId52"/>
    <p:sldId id="405" r:id="rId53"/>
    <p:sldId id="406" r:id="rId54"/>
    <p:sldId id="453" r:id="rId55"/>
    <p:sldId id="358" r:id="rId56"/>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25D92"/>
    <a:srgbClr val="D7E5F5"/>
    <a:srgbClr val="C7DBF1"/>
    <a:srgbClr val="BFD6EF"/>
    <a:srgbClr val="3F8BD1"/>
    <a:srgbClr val="2E7CC2"/>
    <a:srgbClr val="286CAA"/>
    <a:srgbClr val="FFDD00"/>
    <a:srgbClr val="E83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42" autoAdjust="0"/>
    <p:restoredTop sz="92335" autoAdjust="0"/>
  </p:normalViewPr>
  <p:slideViewPr>
    <p:cSldViewPr showGuides="1">
      <p:cViewPr>
        <p:scale>
          <a:sx n="80" d="100"/>
          <a:sy n="80" d="100"/>
        </p:scale>
        <p:origin x="78" y="510"/>
      </p:cViewPr>
      <p:guideLst>
        <p:guide orient="horz" pos="2931"/>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7DC179AB-0072-412F-9970-E7A0B4BFE9D2}" type="datetimeFigureOut">
              <a:rPr lang="de-AT" smtClean="0"/>
              <a:t>13.11.2017</a:t>
            </a:fld>
            <a:endParaRPr lang="de-AT"/>
          </a:p>
        </p:txBody>
      </p:sp>
      <p:sp>
        <p:nvSpPr>
          <p:cNvPr id="4" name="Folienbildplatzhalt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47FD36F7-39ED-4BA7-BF98-9FB93EE07BEB}" type="slidenum">
              <a:rPr lang="de-AT" smtClean="0"/>
              <a:t>‹Nr.›</a:t>
            </a:fld>
            <a:endParaRPr lang="de-AT"/>
          </a:p>
        </p:txBody>
      </p:sp>
    </p:spTree>
    <p:extLst>
      <p:ext uri="{BB962C8B-B14F-4D97-AF65-F5344CB8AC3E}">
        <p14:creationId xmlns:p14="http://schemas.microsoft.com/office/powerpoint/2010/main" val="2753986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74625" y="714375"/>
            <a:ext cx="6462713" cy="4848225"/>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Tree>
    <p:extLst>
      <p:ext uri="{BB962C8B-B14F-4D97-AF65-F5344CB8AC3E}">
        <p14:creationId xmlns:p14="http://schemas.microsoft.com/office/powerpoint/2010/main" val="65477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400"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127537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37925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16</a:t>
            </a:fld>
            <a:endParaRPr lang="en-AU"/>
          </a:p>
        </p:txBody>
      </p:sp>
    </p:spTree>
    <p:extLst>
      <p:ext uri="{BB962C8B-B14F-4D97-AF65-F5344CB8AC3E}">
        <p14:creationId xmlns:p14="http://schemas.microsoft.com/office/powerpoint/2010/main" val="86006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17</a:t>
            </a:fld>
            <a:endParaRPr lang="en-AU"/>
          </a:p>
        </p:txBody>
      </p:sp>
    </p:spTree>
    <p:extLst>
      <p:ext uri="{BB962C8B-B14F-4D97-AF65-F5344CB8AC3E}">
        <p14:creationId xmlns:p14="http://schemas.microsoft.com/office/powerpoint/2010/main" val="185213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The preferred method of Compiling Metal ores accounts has changed a lot from the Eurostat guide.</a:t>
            </a:r>
          </a:p>
          <a:p>
            <a:endParaRPr lang="en-AU" sz="1400" dirty="0"/>
          </a:p>
          <a:p>
            <a:r>
              <a:rPr lang="en-AU" sz="1400" dirty="0" smtClean="0"/>
              <a:t>One big change has been the lumping together of all gross ores other than Iron and Aluminium  under Other metal ores. Previously went by individual metals.</a:t>
            </a:r>
          </a:p>
          <a:p>
            <a:endParaRPr lang="en-AU" sz="1400" dirty="0"/>
          </a:p>
          <a:p>
            <a:r>
              <a:rPr lang="en-AU" sz="1400" dirty="0" smtClean="0"/>
              <a:t>Another important change is the upgrading of contained metals from optional to compulsory. This both more reflective of the reality of available data, and  compensates for the lack of detail in the ore categories.</a:t>
            </a:r>
          </a:p>
          <a:p>
            <a:endParaRPr lang="en-AU" sz="1400" dirty="0"/>
          </a:p>
          <a:p>
            <a:r>
              <a:rPr lang="en-AU" sz="1400" dirty="0" smtClean="0"/>
              <a:t>Note that while contained metals are compulsory, they are not added to metal ores, for material flow totals, as this would be double counting.</a:t>
            </a:r>
            <a:endParaRPr lang="en-AU" sz="1400"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24</a:t>
            </a:fld>
            <a:endParaRPr lang="en-AU"/>
          </a:p>
        </p:txBody>
      </p:sp>
    </p:spTree>
    <p:extLst>
      <p:ext uri="{BB962C8B-B14F-4D97-AF65-F5344CB8AC3E}">
        <p14:creationId xmlns:p14="http://schemas.microsoft.com/office/powerpoint/2010/main" val="281798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130425"/>
            <a:ext cx="8784976"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79512" y="3886200"/>
            <a:ext cx="8784976"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75668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600">
                <a:solidFill>
                  <a:srgbClr val="225D92"/>
                </a:solidFill>
              </a:defRPr>
            </a:lvl1p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600930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sz="half" idx="1"/>
          </p:nvPr>
        </p:nvSpPr>
        <p:spPr>
          <a:xfrm>
            <a:off x="179512" y="1196752"/>
            <a:ext cx="4316288"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Inhaltsplatzhalter 3"/>
          <p:cNvSpPr>
            <a:spLocks noGrp="1"/>
          </p:cNvSpPr>
          <p:nvPr>
            <p:ph sz="half" idx="2"/>
          </p:nvPr>
        </p:nvSpPr>
        <p:spPr>
          <a:xfrm>
            <a:off x="4648200" y="1196752"/>
            <a:ext cx="4316288"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798640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765936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844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9144000" cy="764704"/>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219692"/>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836712"/>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1773337"/>
            <a:ext cx="8229600" cy="4425355"/>
          </a:xfrm>
        </p:spPr>
        <p:txBody>
          <a:bodyPr/>
          <a:lstStyle>
            <a:lvl1pPr marL="342900" indent="-342900">
              <a:lnSpc>
                <a:spcPct val="114000"/>
              </a:lnSpc>
              <a:buClr>
                <a:srgbClr val="0F5494"/>
              </a:buClr>
              <a:buFont typeface="Arial" pitchFamily="34" charset="0"/>
              <a:buChar char="•"/>
              <a:defRPr i="0"/>
            </a:lvl1pPr>
            <a:lvl2pPr marL="742950" indent="-285750">
              <a:lnSpc>
                <a:spcPct val="114000"/>
              </a:lnSpc>
              <a:buClr>
                <a:srgbClr val="0F5494"/>
              </a:buClr>
              <a:buFont typeface="Symbol" panose="05050102010706020507" pitchFamily="18" charset="2"/>
              <a:buChar char="-"/>
              <a:defRPr b="0"/>
            </a:lvl2pPr>
            <a:lvl3pPr>
              <a:lnSpc>
                <a:spcPct val="114000"/>
              </a:lnSpc>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solidFill>
                  <a:srgbClr val="133176"/>
                </a:solidFill>
              </a:defRPr>
            </a:lvl1pPr>
          </a:lstStyle>
          <a:p>
            <a:pPr>
              <a:defRPr/>
            </a:pPr>
            <a:r>
              <a:rPr lang="en-US" smtClean="0"/>
              <a:t>CONTRACTORS ORGANISING SOME OF THE COURSES ARE ACTING UNDER A FRAMEWORK CONTRACT CONCLUDED WITH THE COMMISSION</a:t>
            </a:r>
            <a:endParaRPr/>
          </a:p>
        </p:txBody>
      </p:sp>
      <p:sp>
        <p:nvSpPr>
          <p:cNvPr id="9" name="Rectangle 6"/>
          <p:cNvSpPr>
            <a:spLocks noGrp="1" noChangeArrowheads="1"/>
          </p:cNvSpPr>
          <p:nvPr>
            <p:ph type="sldNum" sz="quarter" idx="12"/>
          </p:nvPr>
        </p:nvSpPr>
        <p:spPr>
          <a:xfrm>
            <a:off x="6553200" y="6453335"/>
            <a:ext cx="2133600" cy="268139"/>
          </a:xfrm>
        </p:spPr>
        <p:txBody>
          <a:bodyPr/>
          <a:lstStyle>
            <a:lvl1pPr>
              <a:defRPr>
                <a:solidFill>
                  <a:srgbClr val="133176"/>
                </a:solidFill>
              </a:defRPr>
            </a:lvl1pPr>
          </a:lstStyle>
          <a:p>
            <a:pPr>
              <a:defRPr/>
            </a:pPr>
            <a:fld id="{635DD6CB-0961-442F-A92A-F016252A940F}" type="slidenum">
              <a:rPr lang="en-GB"/>
              <a:pPr>
                <a:defRPr/>
              </a:pPr>
              <a:t>‹Nr.›</a:t>
            </a:fld>
            <a:endParaRPr lang="en-GB" dirty="0"/>
          </a:p>
        </p:txBody>
      </p:sp>
    </p:spTree>
    <p:extLst>
      <p:ext uri="{BB962C8B-B14F-4D97-AF65-F5344CB8AC3E}">
        <p14:creationId xmlns:p14="http://schemas.microsoft.com/office/powerpoint/2010/main" val="231012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smtClean="0"/>
              <a:t>Presentation title  |  Presenter name</a:t>
            </a:r>
            <a:endParaRPr lang="en-AU"/>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title style</a:t>
            </a:r>
          </a:p>
          <a:p>
            <a:pPr lvl="1"/>
            <a:r>
              <a:rPr lang="en-US" dirty="0" smtClean="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‹Nr.›</a:t>
            </a:fld>
            <a:r>
              <a:rPr lang="en-AU" dirty="0" smtClean="0"/>
              <a:t>  |</a:t>
            </a:r>
            <a:endParaRPr lang="en-AU" dirty="0"/>
          </a:p>
        </p:txBody>
      </p:sp>
    </p:spTree>
    <p:extLst>
      <p:ext uri="{BB962C8B-B14F-4D97-AF65-F5344CB8AC3E}">
        <p14:creationId xmlns:p14="http://schemas.microsoft.com/office/powerpoint/2010/main" val="22916975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2954"/>
            <a:ext cx="9144000" cy="1199706"/>
          </a:xfrm>
          <a:prstGeom prst="rect">
            <a:avLst/>
          </a:prstGeom>
          <a:gradFill flip="none" rotWithShape="1">
            <a:gsLst>
              <a:gs pos="11000">
                <a:schemeClr val="accent1">
                  <a:lumMod val="0"/>
                  <a:lumOff val="100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platzhalter 1"/>
          <p:cNvSpPr>
            <a:spLocks noGrp="1"/>
          </p:cNvSpPr>
          <p:nvPr>
            <p:ph type="title"/>
          </p:nvPr>
        </p:nvSpPr>
        <p:spPr>
          <a:xfrm>
            <a:off x="2771800" y="44624"/>
            <a:ext cx="6192688" cy="1143000"/>
          </a:xfrm>
          <a:prstGeom prst="rect">
            <a:avLst/>
          </a:prstGeom>
        </p:spPr>
        <p:txBody>
          <a:bodyPr vert="horz" lIns="91440" tIns="45720" rIns="91440" bIns="45720" rtlCol="0" anchor="ctr">
            <a:no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179512" y="1244312"/>
            <a:ext cx="8784976" cy="5137016"/>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pic>
        <p:nvPicPr>
          <p:cNvPr id="4" name="Picture 17"/>
          <p:cNvPicPr/>
          <p:nvPr userDrawn="1"/>
        </p:nvPicPr>
        <p:blipFill>
          <a:blip r:embed="rId9" cstate="print">
            <a:extLst>
              <a:ext uri="{28A0092B-C50C-407E-A947-70E740481C1C}">
                <a14:useLocalDpi xmlns:a14="http://schemas.microsoft.com/office/drawing/2010/main" val="0"/>
              </a:ext>
            </a:extLst>
          </a:blip>
          <a:stretch>
            <a:fillRect/>
          </a:stretch>
        </p:blipFill>
        <p:spPr>
          <a:xfrm>
            <a:off x="-36512" y="-2954"/>
            <a:ext cx="1358318" cy="881807"/>
          </a:xfrm>
          <a:prstGeom prst="rect">
            <a:avLst/>
          </a:prstGeom>
        </p:spPr>
      </p:pic>
      <p:pic>
        <p:nvPicPr>
          <p:cNvPr id="5" name="Picture 18"/>
          <p:cNvPicPr/>
          <p:nvPr userDrawn="1"/>
        </p:nvPicPr>
        <p:blipFill>
          <a:blip r:embed="rId10" cstate="print">
            <a:extLst>
              <a:ext uri="{28A0092B-C50C-407E-A947-70E740481C1C}">
                <a14:useLocalDpi xmlns:a14="http://schemas.microsoft.com/office/drawing/2010/main" val="0"/>
              </a:ext>
            </a:extLst>
          </a:blip>
          <a:stretch>
            <a:fillRect/>
          </a:stretch>
        </p:blipFill>
        <p:spPr>
          <a:xfrm>
            <a:off x="1271756" y="44624"/>
            <a:ext cx="1364993" cy="662455"/>
          </a:xfrm>
          <a:prstGeom prst="rect">
            <a:avLst/>
          </a:prstGeom>
        </p:spPr>
      </p:pic>
      <p:pic>
        <p:nvPicPr>
          <p:cNvPr id="6" name="Grafik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588224" y="6213592"/>
            <a:ext cx="1310336" cy="576548"/>
          </a:xfrm>
          <a:prstGeom prst="rect">
            <a:avLst/>
          </a:prstGeom>
        </p:spPr>
      </p:pic>
      <p:pic>
        <p:nvPicPr>
          <p:cNvPr id="7" name="Grafik 6"/>
          <p:cNvPicPr>
            <a:picLocks noChangeAspect="1"/>
          </p:cNvPicPr>
          <p:nvPr userDrawn="1"/>
        </p:nvPicPr>
        <p:blipFill rotWithShape="1">
          <a:blip r:embed="rId12" cstate="print">
            <a:extLst>
              <a:ext uri="{28A0092B-C50C-407E-A947-70E740481C1C}">
                <a14:useLocalDpi xmlns:a14="http://schemas.microsoft.com/office/drawing/2010/main" val="0"/>
              </a:ext>
            </a:extLst>
          </a:blip>
          <a:srcRect t="20445" b="6816"/>
          <a:stretch/>
        </p:blipFill>
        <p:spPr>
          <a:xfrm>
            <a:off x="7956376" y="6213592"/>
            <a:ext cx="1161093" cy="633609"/>
          </a:xfrm>
          <a:prstGeom prst="rect">
            <a:avLst/>
          </a:prstGeom>
        </p:spPr>
      </p:pic>
    </p:spTree>
    <p:extLst>
      <p:ext uri="{BB962C8B-B14F-4D97-AF65-F5344CB8AC3E}">
        <p14:creationId xmlns:p14="http://schemas.microsoft.com/office/powerpoint/2010/main" val="227879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iming>
    <p:tnLst>
      <p:par>
        <p:cTn id="1" dur="indefinite" restart="never" nodeType="tmRoot"/>
      </p:par>
    </p:tnLst>
  </p:timing>
  <p:txStyles>
    <p:titleStyle>
      <a:lvl1pPr algn="r" defTabSz="914400" rtl="0" eaLnBrk="1" latinLnBrk="0" hangingPunct="1">
        <a:spcBef>
          <a:spcPct val="0"/>
        </a:spcBef>
        <a:buNone/>
        <a:defRPr sz="3600" b="1" kern="1200">
          <a:solidFill>
            <a:srgbClr val="286CAA"/>
          </a:solidFill>
          <a:latin typeface="+mn-lt"/>
          <a:ea typeface="+mj-ea"/>
          <a:cs typeface="Arial" pitchFamily="34" charset="0"/>
        </a:defRPr>
      </a:lvl1pPr>
    </p:titleStyle>
    <p:bodyStyle>
      <a:lvl1pPr marL="342900" indent="-342900" algn="l" defTabSz="914400" rtl="0" eaLnBrk="1" latinLnBrk="0" hangingPunct="1">
        <a:lnSpc>
          <a:spcPct val="114000"/>
        </a:lnSpc>
        <a:spcBef>
          <a:spcPct val="20000"/>
        </a:spcBef>
        <a:buFont typeface="Arial" pitchFamily="34" charset="0"/>
        <a:buChar char="•"/>
        <a:defRPr sz="3200" kern="1200">
          <a:solidFill>
            <a:schemeClr val="tx1">
              <a:lumMod val="75000"/>
              <a:lumOff val="25000"/>
            </a:schemeClr>
          </a:solidFill>
          <a:latin typeface="+mn-lt"/>
          <a:ea typeface="+mn-ea"/>
          <a:cs typeface="Arial" pitchFamily="34" charset="0"/>
        </a:defRPr>
      </a:lvl1pPr>
      <a:lvl2pPr marL="742950" indent="-285750" algn="l" defTabSz="914400" rtl="0" eaLnBrk="1" latinLnBrk="0" hangingPunct="1">
        <a:lnSpc>
          <a:spcPct val="114000"/>
        </a:lnSpc>
        <a:spcBef>
          <a:spcPct val="20000"/>
        </a:spcBef>
        <a:buFont typeface="Arial" pitchFamily="34" charset="0"/>
        <a:buChar char="–"/>
        <a:defRPr sz="2800"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lnSpc>
          <a:spcPct val="114000"/>
        </a:lnSpc>
        <a:spcBef>
          <a:spcPct val="20000"/>
        </a:spcBef>
        <a:buFont typeface="Arial" pitchFamily="34" charset="0"/>
        <a:buChar char="•"/>
        <a:defRPr sz="240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lnSpc>
          <a:spcPct val="114000"/>
        </a:lnSpc>
        <a:spcBef>
          <a:spcPct val="20000"/>
        </a:spcBef>
        <a:buFont typeface="Arial" pitchFamily="34" charset="0"/>
        <a:buChar char="–"/>
        <a:defRPr sz="2000" kern="1200">
          <a:solidFill>
            <a:schemeClr val="tx1">
              <a:lumMod val="75000"/>
              <a:lumOff val="25000"/>
            </a:schemeClr>
          </a:solidFill>
          <a:latin typeface="+mn-lt"/>
          <a:ea typeface="+mn-ea"/>
          <a:cs typeface="Arial" pitchFamily="34" charset="0"/>
        </a:defRPr>
      </a:lvl4pPr>
      <a:lvl5pPr marL="2057400" indent="-228600" algn="l" defTabSz="914400" rtl="0" eaLnBrk="1" latinLnBrk="0" hangingPunct="1">
        <a:lnSpc>
          <a:spcPct val="114000"/>
        </a:lnSpc>
        <a:spcBef>
          <a:spcPct val="20000"/>
        </a:spcBef>
        <a:buFont typeface="Arial" pitchFamily="34" charset="0"/>
        <a:buChar char="»"/>
        <a:defRPr sz="2000" kern="1200">
          <a:solidFill>
            <a:schemeClr val="tx1">
              <a:lumMod val="75000"/>
              <a:lumOff val="25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8" y="521246"/>
            <a:ext cx="8496944" cy="2979762"/>
          </a:xfrm>
        </p:spPr>
        <p:txBody>
          <a:bodyPr anchor="t"/>
          <a:lstStyle/>
          <a:p>
            <a:r>
              <a:rPr lang="en-GB" b="0" dirty="0" smtClean="0"/>
              <a:t>UN environment </a:t>
            </a:r>
            <a:r>
              <a:rPr lang="en-GB" dirty="0" smtClean="0"/>
              <a:t/>
            </a:r>
            <a:br>
              <a:rPr lang="en-GB" dirty="0" smtClean="0"/>
            </a:br>
            <a:r>
              <a:rPr lang="en-GB" sz="2000" dirty="0" smtClean="0"/>
              <a:t/>
            </a:r>
            <a:br>
              <a:rPr lang="en-GB" sz="2000" dirty="0" smtClean="0"/>
            </a:br>
            <a:r>
              <a:rPr lang="en-GB" dirty="0" smtClean="0"/>
              <a:t>Economy-Wide </a:t>
            </a:r>
            <a:br>
              <a:rPr lang="en-GB" dirty="0" smtClean="0"/>
            </a:br>
            <a:r>
              <a:rPr lang="en-GB" dirty="0" smtClean="0"/>
              <a:t>Material Flow Accounting </a:t>
            </a:r>
            <a:br>
              <a:rPr lang="en-GB" dirty="0" smtClean="0"/>
            </a:br>
            <a:r>
              <a:rPr lang="en-GB" sz="2000" dirty="0"/>
              <a:t/>
            </a:r>
            <a:br>
              <a:rPr lang="en-GB" sz="2000" dirty="0"/>
            </a:br>
            <a:r>
              <a:rPr lang="en-GB" b="0" dirty="0" smtClean="0"/>
              <a:t>Webinar #2 </a:t>
            </a:r>
            <a:endParaRPr lang="en-GB" b="0" dirty="0"/>
          </a:p>
        </p:txBody>
      </p:sp>
      <p:sp>
        <p:nvSpPr>
          <p:cNvPr id="13315" name="Content Placeholder 2"/>
          <p:cNvSpPr>
            <a:spLocks noGrp="1"/>
          </p:cNvSpPr>
          <p:nvPr>
            <p:ph type="subTitle" idx="1"/>
          </p:nvPr>
        </p:nvSpPr>
        <p:spPr>
          <a:xfrm>
            <a:off x="323528" y="3789040"/>
            <a:ext cx="8496944" cy="1752600"/>
          </a:xfrm>
        </p:spPr>
        <p:txBody>
          <a:bodyPr>
            <a:noAutofit/>
          </a:bodyPr>
          <a:lstStyle/>
          <a:p>
            <a:pPr algn="r" eaLnBrk="1" hangingPunct="1"/>
            <a:r>
              <a:rPr lang="en-GB" altLang="de-DE" sz="2000" b="1" dirty="0" err="1" smtClean="0"/>
              <a:t>Dr.</a:t>
            </a:r>
            <a:r>
              <a:rPr lang="en-GB" altLang="de-DE" sz="2000" b="1" dirty="0" smtClean="0"/>
              <a:t> Nina Eisenmenger</a:t>
            </a:r>
            <a:r>
              <a:rPr lang="en-GB" altLang="de-DE" sz="2000" dirty="0" smtClean="0"/>
              <a:t>,</a:t>
            </a:r>
            <a:r>
              <a:rPr lang="en-GB" altLang="de-DE" sz="2000" b="1" dirty="0" smtClean="0"/>
              <a:t> </a:t>
            </a:r>
            <a:r>
              <a:rPr lang="en-GB" altLang="de-DE" sz="1800" dirty="0" smtClean="0"/>
              <a:t>Institute of Social Ecology, University Klagenfurt </a:t>
            </a:r>
            <a:endParaRPr lang="en-GB" altLang="de-DE" sz="2000" dirty="0" smtClean="0"/>
          </a:p>
          <a:p>
            <a:pPr algn="r" eaLnBrk="1" hangingPunct="1"/>
            <a:r>
              <a:rPr lang="en-GB" altLang="de-DE" sz="2000" b="1" dirty="0" err="1" smtClean="0"/>
              <a:t>Dr.</a:t>
            </a:r>
            <a:r>
              <a:rPr lang="en-GB" altLang="de-DE" sz="2000" b="1" dirty="0" smtClean="0"/>
              <a:t> Stephan Lutter, </a:t>
            </a:r>
            <a:r>
              <a:rPr lang="en-GB" altLang="de-DE" sz="1800" dirty="0" smtClean="0"/>
              <a:t>Institute for Ecological Economics, Vienna University of Economics and Business   </a:t>
            </a:r>
          </a:p>
          <a:p>
            <a:pPr algn="r" eaLnBrk="1" hangingPunct="1"/>
            <a:r>
              <a:rPr lang="en-GB" altLang="de-DE" sz="1600" b="0" dirty="0" smtClean="0"/>
              <a:t>in cooperation with CSIRO and Nagoya University  </a:t>
            </a:r>
          </a:p>
          <a:p>
            <a:pPr algn="r" eaLnBrk="1" hangingPunct="1"/>
            <a:endParaRPr lang="en-GB" altLang="de-DE" sz="1600" b="0" dirty="0"/>
          </a:p>
          <a:p>
            <a:pPr algn="r" eaLnBrk="1" hangingPunct="1"/>
            <a:r>
              <a:rPr lang="en-GB" altLang="de-DE" sz="1600" b="0" dirty="0" smtClean="0"/>
              <a:t>November 13, 2017 </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4" y="6237312"/>
            <a:ext cx="620688" cy="620688"/>
          </a:xfrm>
          <a:prstGeom prst="rect">
            <a:avLst/>
          </a:prstGeom>
        </p:spPr>
      </p:pic>
      <p:pic>
        <p:nvPicPr>
          <p:cNvPr id="7"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6257348"/>
            <a:ext cx="676046" cy="600652"/>
          </a:xfrm>
          <a:prstGeom prst="rect">
            <a:avLst/>
          </a:prstGeom>
        </p:spPr>
      </p:pic>
    </p:spTree>
    <p:extLst>
      <p:ext uri="{BB962C8B-B14F-4D97-AF65-F5344CB8AC3E}">
        <p14:creationId xmlns:p14="http://schemas.microsoft.com/office/powerpoint/2010/main" val="569138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b="0" dirty="0" smtClean="0"/>
              <a:t>A.1.1 </a:t>
            </a:r>
            <a:r>
              <a:rPr lang="en-GB" dirty="0" smtClean="0"/>
              <a:t>primary crops – FAO data</a:t>
            </a:r>
            <a:endParaRPr lang="en-GB" dirty="0"/>
          </a:p>
        </p:txBody>
      </p:sp>
      <p:sp>
        <p:nvSpPr>
          <p:cNvPr id="3" name="Inhaltsplatzhalter 2"/>
          <p:cNvSpPr>
            <a:spLocks noGrp="1"/>
          </p:cNvSpPr>
          <p:nvPr>
            <p:ph idx="1"/>
          </p:nvPr>
        </p:nvSpPr>
        <p:spPr>
          <a:xfrm>
            <a:off x="179512" y="1244312"/>
            <a:ext cx="8784976" cy="528504"/>
          </a:xfrm>
        </p:spPr>
        <p:txBody>
          <a:bodyPr>
            <a:normAutofit/>
          </a:bodyPr>
          <a:lstStyle/>
          <a:p>
            <a:pPr marL="0" indent="0">
              <a:buNone/>
            </a:pPr>
            <a:r>
              <a:rPr lang="en-GB" sz="2400" dirty="0" smtClean="0"/>
              <a:t>Crops | South Africa | production quantity </a:t>
            </a:r>
            <a:endParaRPr lang="en-GB" sz="2400" dirty="0"/>
          </a:p>
        </p:txBody>
      </p:sp>
      <p:pic>
        <p:nvPicPr>
          <p:cNvPr id="5" name="Grafik 4"/>
          <p:cNvPicPr>
            <a:picLocks noChangeAspect="1"/>
          </p:cNvPicPr>
          <p:nvPr/>
        </p:nvPicPr>
        <p:blipFill>
          <a:blip r:embed="rId2"/>
          <a:stretch>
            <a:fillRect/>
          </a:stretch>
        </p:blipFill>
        <p:spPr>
          <a:xfrm>
            <a:off x="251520" y="1772816"/>
            <a:ext cx="7296188" cy="4993801"/>
          </a:xfrm>
          <a:prstGeom prst="rect">
            <a:avLst/>
          </a:prstGeom>
        </p:spPr>
      </p:pic>
      <p:sp>
        <p:nvSpPr>
          <p:cNvPr id="4" name="Rechteck 3"/>
          <p:cNvSpPr/>
          <p:nvPr/>
        </p:nvSpPr>
        <p:spPr>
          <a:xfrm>
            <a:off x="4814206" y="1779640"/>
            <a:ext cx="2723265" cy="18523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4809478" y="2152650"/>
            <a:ext cx="2723265" cy="389739"/>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4807114" y="2730188"/>
            <a:ext cx="2723265" cy="18523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4804750" y="3122268"/>
            <a:ext cx="2723265" cy="18523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4802386" y="3695324"/>
            <a:ext cx="2723265" cy="752852"/>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4800022" y="5216559"/>
            <a:ext cx="2723265" cy="393665"/>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4797658" y="5805264"/>
            <a:ext cx="2723265" cy="74946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2261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44624"/>
            <a:ext cx="6264696" cy="1143000"/>
          </a:xfrm>
        </p:spPr>
        <p:txBody>
          <a:bodyPr/>
          <a:lstStyle/>
          <a:p>
            <a:r>
              <a:rPr lang="en-GB" sz="2800" b="0" dirty="0" smtClean="0"/>
              <a:t>A.1.2.1 &amp; A.1.2.2 </a:t>
            </a:r>
            <a:r>
              <a:rPr lang="en-GB" dirty="0" smtClean="0"/>
              <a:t>crop residues used</a:t>
            </a:r>
            <a:endParaRPr lang="en-GB" dirty="0"/>
          </a:p>
        </p:txBody>
      </p:sp>
      <p:sp>
        <p:nvSpPr>
          <p:cNvPr id="3" name="Inhaltsplatzhalter 2"/>
          <p:cNvSpPr>
            <a:spLocks noGrp="1"/>
          </p:cNvSpPr>
          <p:nvPr>
            <p:ph idx="1"/>
          </p:nvPr>
        </p:nvSpPr>
        <p:spPr/>
        <p:txBody>
          <a:bodyPr>
            <a:normAutofit/>
          </a:bodyPr>
          <a:lstStyle/>
          <a:p>
            <a:pPr marL="0" indent="0">
              <a:buNone/>
            </a:pPr>
            <a:r>
              <a:rPr lang="en-US" sz="2800" b="1" dirty="0" smtClean="0"/>
              <a:t>Crop residues </a:t>
            </a:r>
            <a:r>
              <a:rPr lang="en-US" sz="2800" dirty="0" smtClean="0"/>
              <a:t>are residual </a:t>
            </a:r>
            <a:r>
              <a:rPr lang="en-US" sz="2800" dirty="0"/>
              <a:t>biomass from crop </a:t>
            </a:r>
            <a:r>
              <a:rPr lang="en-US" sz="2800" dirty="0" smtClean="0"/>
              <a:t>harvest </a:t>
            </a:r>
            <a:br>
              <a:rPr lang="en-US" sz="2800" dirty="0" smtClean="0"/>
            </a:br>
            <a:r>
              <a:rPr lang="en-US" sz="2800" dirty="0" smtClean="0"/>
              <a:t>	</a:t>
            </a:r>
            <a:r>
              <a:rPr lang="en-US" sz="2400" dirty="0" smtClean="0"/>
              <a:t>(such </a:t>
            </a:r>
            <a:r>
              <a:rPr lang="en-US" sz="2400" dirty="0"/>
              <a:t>as straw and </a:t>
            </a:r>
            <a:r>
              <a:rPr lang="en-US" sz="2400" dirty="0" smtClean="0"/>
              <a:t>leaves)</a:t>
            </a:r>
            <a:r>
              <a:rPr lang="en-US" sz="2400" dirty="0"/>
              <a:t> </a:t>
            </a:r>
            <a:r>
              <a:rPr lang="en-US" sz="2400" dirty="0" smtClean="0"/>
              <a:t/>
            </a:r>
            <a:br>
              <a:rPr lang="en-US" sz="2400" dirty="0" smtClean="0"/>
            </a:br>
            <a:r>
              <a:rPr lang="en-US" sz="2800" dirty="0" smtClean="0"/>
              <a:t>which </a:t>
            </a:r>
            <a:r>
              <a:rPr lang="en-US" sz="2800" dirty="0"/>
              <a:t>are subject to further </a:t>
            </a:r>
            <a:r>
              <a:rPr lang="en-US" sz="2800" dirty="0" smtClean="0"/>
              <a:t>socio-economic </a:t>
            </a:r>
            <a:r>
              <a:rPr lang="en-US" sz="2800" dirty="0"/>
              <a:t>use </a:t>
            </a:r>
            <a:r>
              <a:rPr lang="en-US" sz="2800" dirty="0" smtClean="0"/>
              <a:t/>
            </a:r>
            <a:br>
              <a:rPr lang="en-US" sz="2800" dirty="0" smtClean="0"/>
            </a:br>
            <a:r>
              <a:rPr lang="en-US" sz="2800" dirty="0" smtClean="0"/>
              <a:t>	</a:t>
            </a:r>
            <a:r>
              <a:rPr lang="en-US" sz="2400" dirty="0" smtClean="0"/>
              <a:t>(such </a:t>
            </a:r>
            <a:r>
              <a:rPr lang="en-US" sz="2400" dirty="0"/>
              <a:t>as bedding material, feed, energy production, or in </a:t>
            </a:r>
            <a:r>
              <a:rPr lang="en-US" sz="2400" dirty="0" smtClean="0"/>
              <a:t>	industrial processes). </a:t>
            </a:r>
            <a:br>
              <a:rPr lang="en-US" sz="2400" dirty="0" smtClean="0"/>
            </a:br>
            <a:r>
              <a:rPr lang="en-US" sz="2800" dirty="0" smtClean="0"/>
              <a:t>Residues </a:t>
            </a:r>
            <a:r>
              <a:rPr lang="en-US" sz="2800" dirty="0"/>
              <a:t>which are left in the field and ploughed into the soil or burned in the field are not accounted for as DE</a:t>
            </a:r>
            <a:endParaRPr lang="en-US" sz="2800" dirty="0" smtClean="0"/>
          </a:p>
          <a:p>
            <a:pPr marL="0" indent="0">
              <a:buNone/>
            </a:pPr>
            <a:r>
              <a:rPr lang="en-GB" sz="2800" b="1" dirty="0" smtClean="0"/>
              <a:t>Calculated</a:t>
            </a:r>
            <a:r>
              <a:rPr lang="en-GB" sz="2800" dirty="0" smtClean="0"/>
              <a:t> by using </a:t>
            </a:r>
            <a:r>
              <a:rPr lang="en-GB" sz="2800" b="1" dirty="0" smtClean="0"/>
              <a:t>harvest factor &amp; recovery rate</a:t>
            </a:r>
            <a:r>
              <a:rPr lang="en-GB" sz="2800" dirty="0" smtClean="0"/>
              <a:t>. </a:t>
            </a:r>
          </a:p>
          <a:p>
            <a:pPr marL="457200" lvl="1" indent="0">
              <a:buNone/>
            </a:pPr>
            <a:r>
              <a:rPr lang="en-GB" sz="2400" dirty="0" smtClean="0"/>
              <a:t>Available crop residues = primary crop harvest * harvest factor </a:t>
            </a:r>
          </a:p>
          <a:p>
            <a:pPr marL="457200" lvl="1" indent="0">
              <a:buNone/>
            </a:pPr>
            <a:r>
              <a:rPr lang="en-GB" sz="2400" dirty="0" smtClean="0"/>
              <a:t>Used crop-residues = available crop-residues * recovery rate </a:t>
            </a:r>
            <a:endParaRPr lang="en-GB" sz="2400" dirty="0"/>
          </a:p>
        </p:txBody>
      </p:sp>
      <p:grpSp>
        <p:nvGrpSpPr>
          <p:cNvPr id="4" name="Gruppieren 3"/>
          <p:cNvGrpSpPr/>
          <p:nvPr/>
        </p:nvGrpSpPr>
        <p:grpSpPr>
          <a:xfrm>
            <a:off x="8140759" y="5279942"/>
            <a:ext cx="514173" cy="679713"/>
            <a:chOff x="8162025" y="5085184"/>
            <a:chExt cx="514173" cy="679713"/>
          </a:xfrm>
        </p:grpSpPr>
        <p:sp>
          <p:nvSpPr>
            <p:cNvPr id="7" name="Stern mit 7 Zacken 6"/>
            <p:cNvSpPr/>
            <p:nvPr/>
          </p:nvSpPr>
          <p:spPr>
            <a:xfrm>
              <a:off x="8460432" y="5085184"/>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
          <p:nvSpPr>
            <p:cNvPr id="8" name="Stern mit 7 Zacken 7"/>
            <p:cNvSpPr/>
            <p:nvPr/>
          </p:nvSpPr>
          <p:spPr>
            <a:xfrm>
              <a:off x="8162025" y="5549131"/>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grpSp>
    </p:spTree>
    <p:extLst>
      <p:ext uri="{BB962C8B-B14F-4D97-AF65-F5344CB8AC3E}">
        <p14:creationId xmlns:p14="http://schemas.microsoft.com/office/powerpoint/2010/main" val="395607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800" b="0" dirty="0" smtClean="0"/>
              <a:t>A.1.2.3 </a:t>
            </a:r>
            <a:r>
              <a:rPr lang="de-AT" dirty="0" err="1" smtClean="0"/>
              <a:t>fodder</a:t>
            </a:r>
            <a:r>
              <a:rPr lang="de-AT" dirty="0" smtClean="0"/>
              <a:t> </a:t>
            </a:r>
            <a:r>
              <a:rPr lang="de-AT" dirty="0" err="1" smtClean="0"/>
              <a:t>crops</a:t>
            </a:r>
            <a:r>
              <a:rPr lang="de-AT" dirty="0" smtClean="0"/>
              <a:t> </a:t>
            </a:r>
            <a:endParaRPr lang="de-AT" dirty="0"/>
          </a:p>
        </p:txBody>
      </p:sp>
      <p:sp>
        <p:nvSpPr>
          <p:cNvPr id="3" name="Inhaltsplatzhalter 2"/>
          <p:cNvSpPr>
            <a:spLocks noGrp="1"/>
          </p:cNvSpPr>
          <p:nvPr>
            <p:ph idx="1"/>
          </p:nvPr>
        </p:nvSpPr>
        <p:spPr/>
        <p:txBody>
          <a:bodyPr>
            <a:noAutofit/>
          </a:bodyPr>
          <a:lstStyle/>
          <a:p>
            <a:r>
              <a:rPr lang="de-AT" sz="2000" dirty="0" err="1" smtClean="0"/>
              <a:t>Fooder</a:t>
            </a:r>
            <a:r>
              <a:rPr lang="de-AT" sz="2000" dirty="0" smtClean="0"/>
              <a:t> </a:t>
            </a:r>
            <a:r>
              <a:rPr lang="de-AT" sz="2000" dirty="0" err="1" smtClean="0"/>
              <a:t>crops</a:t>
            </a:r>
            <a:r>
              <a:rPr lang="de-AT" sz="2000" dirty="0" smtClean="0"/>
              <a:t> incl. </a:t>
            </a:r>
            <a:r>
              <a:rPr lang="de-AT" sz="2000" dirty="0" err="1" smtClean="0"/>
              <a:t>harvest</a:t>
            </a:r>
            <a:r>
              <a:rPr lang="de-AT" sz="2000" dirty="0" smtClean="0"/>
              <a:t> </a:t>
            </a:r>
            <a:r>
              <a:rPr lang="de-AT" sz="2000" dirty="0" err="1" smtClean="0"/>
              <a:t>from</a:t>
            </a:r>
            <a:r>
              <a:rPr lang="de-AT" sz="2000" dirty="0" smtClean="0"/>
              <a:t> </a:t>
            </a:r>
            <a:r>
              <a:rPr lang="de-AT" sz="2000" dirty="0" err="1" smtClean="0"/>
              <a:t>grassland</a:t>
            </a:r>
            <a:r>
              <a:rPr lang="de-AT" sz="2000" dirty="0" smtClean="0"/>
              <a:t> (e.g. hey) </a:t>
            </a:r>
          </a:p>
          <a:p>
            <a:r>
              <a:rPr lang="en-US" sz="2000" dirty="0" smtClean="0"/>
              <a:t>Animal fodder is a mixture of different </a:t>
            </a:r>
            <a:r>
              <a:rPr lang="en-US" sz="2000" dirty="0"/>
              <a:t>types of </a:t>
            </a:r>
            <a:r>
              <a:rPr lang="en-US" sz="2000" dirty="0" smtClean="0"/>
              <a:t>roughage, i.e. fodder </a:t>
            </a:r>
            <a:r>
              <a:rPr lang="en-US" sz="2000" dirty="0"/>
              <a:t>crops, biomass harvested from </a:t>
            </a:r>
            <a:r>
              <a:rPr lang="en-US" sz="2000" dirty="0" smtClean="0"/>
              <a:t>grassland, </a:t>
            </a:r>
            <a:r>
              <a:rPr lang="en-US" sz="2000" dirty="0"/>
              <a:t>and biomass directly grazed by livestock. </a:t>
            </a:r>
            <a:endParaRPr lang="en-US" sz="2000" dirty="0" smtClean="0"/>
          </a:p>
          <a:p>
            <a:pPr lvl="1"/>
            <a:r>
              <a:rPr lang="en-US" sz="1800" dirty="0" smtClean="0"/>
              <a:t>Coverage </a:t>
            </a:r>
            <a:r>
              <a:rPr lang="en-US" sz="1800" dirty="0"/>
              <a:t>of these large flows in agricultural statistics is usually poor. </a:t>
            </a:r>
            <a:endParaRPr lang="en-US" sz="1800" dirty="0" smtClean="0"/>
          </a:p>
          <a:p>
            <a:pPr lvl="1"/>
            <a:r>
              <a:rPr lang="en-US" sz="1800" dirty="0" smtClean="0"/>
              <a:t>The three components have to mutually balanced in a grazing gap calculation </a:t>
            </a:r>
          </a:p>
          <a:p>
            <a:r>
              <a:rPr lang="en-US" sz="2000" dirty="0" smtClean="0"/>
              <a:t>Fodder </a:t>
            </a:r>
            <a:r>
              <a:rPr lang="en-US" sz="2000" dirty="0"/>
              <a:t>crops </a:t>
            </a:r>
            <a:r>
              <a:rPr lang="en-US" sz="2000" dirty="0" smtClean="0"/>
              <a:t>includes </a:t>
            </a:r>
            <a:r>
              <a:rPr lang="en-US" sz="2000" dirty="0"/>
              <a:t>maize for silage, grass type and leguminous fodder crops (clover, alfalfa etc.), fodder beets and also mown grass harvested from meadows for silage or hay </a:t>
            </a:r>
            <a:r>
              <a:rPr lang="en-US" sz="2000" dirty="0" smtClean="0"/>
              <a:t>production. </a:t>
            </a:r>
          </a:p>
          <a:p>
            <a:r>
              <a:rPr lang="en-US" sz="2000" dirty="0"/>
              <a:t>All commercial feed crops such as barley, maize, soy bean etc. </a:t>
            </a:r>
            <a:r>
              <a:rPr lang="en-US" sz="2000" dirty="0" smtClean="0"/>
              <a:t>are </a:t>
            </a:r>
            <a:r>
              <a:rPr lang="en-US" sz="2000" dirty="0"/>
              <a:t>not included in this category, </a:t>
            </a:r>
            <a:r>
              <a:rPr lang="en-US" sz="2000" dirty="0" smtClean="0"/>
              <a:t>but are </a:t>
            </a:r>
            <a:r>
              <a:rPr lang="en-US" sz="2000" dirty="0"/>
              <a:t>accounted for under </a:t>
            </a:r>
            <a:r>
              <a:rPr lang="en-US" sz="2000" dirty="0" smtClean="0"/>
              <a:t>A.1.1 </a:t>
            </a:r>
            <a:r>
              <a:rPr lang="en-US" sz="2000" dirty="0"/>
              <a:t>crops. </a:t>
            </a:r>
            <a:endParaRPr lang="en-US" sz="2000" dirty="0" smtClean="0"/>
          </a:p>
          <a:p>
            <a:r>
              <a:rPr lang="en-US" sz="2000" dirty="0" smtClean="0"/>
              <a:t>For </a:t>
            </a:r>
            <a:r>
              <a:rPr lang="en-US" sz="2000" dirty="0"/>
              <a:t>some countries national feed balances exist from which data on </a:t>
            </a:r>
            <a:r>
              <a:rPr lang="en-US" sz="2000" dirty="0" smtClean="0"/>
              <a:t>fodder crops, biomass </a:t>
            </a:r>
            <a:r>
              <a:rPr lang="en-US" sz="2000" dirty="0"/>
              <a:t>harvested from </a:t>
            </a:r>
            <a:r>
              <a:rPr lang="en-US" sz="2000" dirty="0" smtClean="0"/>
              <a:t>grassland, </a:t>
            </a:r>
            <a:r>
              <a:rPr lang="en-US" sz="2000" dirty="0"/>
              <a:t>and grazed biomass can be derived. </a:t>
            </a:r>
            <a:endParaRPr lang="en-US" sz="2000" dirty="0" smtClean="0"/>
          </a:p>
          <a:p>
            <a:r>
              <a:rPr lang="en-US" sz="2000" dirty="0" smtClean="0"/>
              <a:t>A standardized moisture content of 15% has to be applied </a:t>
            </a:r>
          </a:p>
        </p:txBody>
      </p:sp>
      <p:sp>
        <p:nvSpPr>
          <p:cNvPr id="6" name="Stern mit 7 Zacken 5"/>
          <p:cNvSpPr/>
          <p:nvPr/>
        </p:nvSpPr>
        <p:spPr>
          <a:xfrm>
            <a:off x="8172400" y="2770418"/>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
        <p:nvSpPr>
          <p:cNvPr id="7" name="Stern mit 7 Zacken 6"/>
          <p:cNvSpPr/>
          <p:nvPr/>
        </p:nvSpPr>
        <p:spPr>
          <a:xfrm>
            <a:off x="8532440" y="5311718"/>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Tree>
    <p:extLst>
      <p:ext uri="{BB962C8B-B14F-4D97-AF65-F5344CB8AC3E}">
        <p14:creationId xmlns:p14="http://schemas.microsoft.com/office/powerpoint/2010/main" val="5467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b="0" dirty="0" smtClean="0"/>
              <a:t>A.1.2.4 </a:t>
            </a:r>
            <a:r>
              <a:rPr lang="en-GB" dirty="0" smtClean="0"/>
              <a:t>grazed </a:t>
            </a:r>
            <a:r>
              <a:rPr lang="en-GB" dirty="0"/>
              <a:t>biomass</a:t>
            </a:r>
          </a:p>
        </p:txBody>
      </p:sp>
      <p:sp>
        <p:nvSpPr>
          <p:cNvPr id="4" name="Inhaltsplatzhalter 3"/>
          <p:cNvSpPr>
            <a:spLocks noGrp="1"/>
          </p:cNvSpPr>
          <p:nvPr>
            <p:ph idx="1"/>
          </p:nvPr>
        </p:nvSpPr>
        <p:spPr>
          <a:xfrm>
            <a:off x="179512" y="1244099"/>
            <a:ext cx="8784976" cy="5613688"/>
          </a:xfrm>
          <a:solidFill>
            <a:schemeClr val="bg1"/>
          </a:solidFill>
        </p:spPr>
        <p:txBody>
          <a:bodyPr>
            <a:noAutofit/>
          </a:bodyPr>
          <a:lstStyle/>
          <a:p>
            <a:pPr marL="0" indent="0">
              <a:buNone/>
            </a:pPr>
            <a:r>
              <a:rPr lang="en-US" sz="2000" b="1" dirty="0"/>
              <a:t>(A) Estimation </a:t>
            </a:r>
            <a:r>
              <a:rPr lang="en-US" sz="2000" b="1" dirty="0" smtClean="0"/>
              <a:t>based </a:t>
            </a:r>
            <a:r>
              <a:rPr lang="en-US" sz="2000" b="1" dirty="0"/>
              <a:t>on roughage intake per head </a:t>
            </a:r>
          </a:p>
          <a:p>
            <a:pPr lvl="1"/>
            <a:r>
              <a:rPr lang="en-US" sz="1800" dirty="0"/>
              <a:t>roughage requirement = livestock heads * annual feed intake </a:t>
            </a:r>
          </a:p>
          <a:p>
            <a:pPr marL="722313" lvl="1" indent="0">
              <a:buNone/>
            </a:pPr>
            <a:r>
              <a:rPr lang="en-US" sz="1400" i="1" dirty="0" smtClean="0"/>
              <a:t>Note: daily </a:t>
            </a:r>
            <a:r>
              <a:rPr lang="en-US" sz="1400" i="1" dirty="0"/>
              <a:t>intake depends on the age and live weight of the animal, animal productivity (e.g., weight gain, milk yield), and the feeding system (e.g., feed composition) </a:t>
            </a:r>
            <a:r>
              <a:rPr lang="en-US" sz="1400" i="1" dirty="0" smtClean="0">
                <a:sym typeface="Wingdings" panose="05000000000000000000" pitchFamily="2" charset="2"/>
              </a:rPr>
              <a:t></a:t>
            </a:r>
            <a:r>
              <a:rPr lang="en-US" sz="1400" i="1" dirty="0" smtClean="0"/>
              <a:t> </a:t>
            </a:r>
            <a:r>
              <a:rPr lang="en-US" sz="1400" i="1" dirty="0"/>
              <a:t>may vary considerably within one species depending on the livestock production systems. </a:t>
            </a:r>
            <a:endParaRPr lang="en-US" sz="1400" i="1" dirty="0" smtClean="0"/>
          </a:p>
          <a:p>
            <a:pPr lvl="1"/>
            <a:r>
              <a:rPr lang="en-US" sz="1800" dirty="0"/>
              <a:t>d</a:t>
            </a:r>
            <a:r>
              <a:rPr lang="en-US" sz="1800" dirty="0" smtClean="0"/>
              <a:t>emand </a:t>
            </a:r>
            <a:r>
              <a:rPr lang="en-US" sz="1800" dirty="0"/>
              <a:t>for grazed biomass = roughage </a:t>
            </a:r>
            <a:r>
              <a:rPr lang="en-US" sz="1800" dirty="0" smtClean="0"/>
              <a:t>requirement – </a:t>
            </a:r>
            <a:r>
              <a:rPr lang="en-US" sz="1800" dirty="0"/>
              <a:t>fodder </a:t>
            </a:r>
            <a:r>
              <a:rPr lang="en-US" sz="1800" dirty="0" smtClean="0"/>
              <a:t>crops</a:t>
            </a:r>
            <a:endParaRPr lang="en-US" sz="1800" dirty="0"/>
          </a:p>
          <a:p>
            <a:pPr marL="0" indent="0">
              <a:buNone/>
            </a:pPr>
            <a:r>
              <a:rPr lang="en-US" sz="2000" b="1" dirty="0"/>
              <a:t>(B) Estimation based on feed conversion </a:t>
            </a:r>
            <a:r>
              <a:rPr lang="en-US" sz="2000" b="1" dirty="0" smtClean="0"/>
              <a:t>efficiency </a:t>
            </a:r>
            <a:endParaRPr lang="en-US" sz="2000" b="1" dirty="0"/>
          </a:p>
          <a:p>
            <a:pPr marL="457200" lvl="1" indent="0">
              <a:buNone/>
            </a:pPr>
            <a:r>
              <a:rPr lang="en-US" sz="1800" dirty="0" smtClean="0"/>
              <a:t>Calculation </a:t>
            </a:r>
            <a:r>
              <a:rPr lang="en-US" sz="1800" dirty="0"/>
              <a:t>based on data on primary animal products </a:t>
            </a:r>
            <a:r>
              <a:rPr lang="en-US" sz="1800" dirty="0" smtClean="0"/>
              <a:t>(e.g. meat </a:t>
            </a:r>
            <a:r>
              <a:rPr lang="en-US" sz="1800" dirty="0"/>
              <a:t>and </a:t>
            </a:r>
            <a:r>
              <a:rPr lang="en-US" sz="1800" dirty="0" smtClean="0"/>
              <a:t>milk) </a:t>
            </a:r>
            <a:br>
              <a:rPr lang="en-US" sz="1800" dirty="0" smtClean="0"/>
            </a:br>
            <a:r>
              <a:rPr lang="en-US" sz="1800" dirty="0" smtClean="0"/>
              <a:t>and </a:t>
            </a:r>
            <a:r>
              <a:rPr lang="en-US" sz="1800" dirty="0"/>
              <a:t>appropriate feed conversion coefficients (feed demand per unit of product) </a:t>
            </a:r>
          </a:p>
          <a:p>
            <a:pPr lvl="1"/>
            <a:r>
              <a:rPr lang="en-US" sz="1800" dirty="0" smtClean="0"/>
              <a:t>feed </a:t>
            </a:r>
            <a:r>
              <a:rPr lang="en-US" sz="1800" dirty="0"/>
              <a:t>requirement </a:t>
            </a:r>
            <a:r>
              <a:rPr lang="en-US" sz="1800" dirty="0" smtClean="0"/>
              <a:t>= </a:t>
            </a:r>
            <a:r>
              <a:rPr lang="en-US" sz="1800" dirty="0"/>
              <a:t>product </a:t>
            </a:r>
            <a:r>
              <a:rPr lang="en-US" sz="1800" dirty="0" smtClean="0"/>
              <a:t>* </a:t>
            </a:r>
            <a:r>
              <a:rPr lang="en-US" sz="1800" dirty="0"/>
              <a:t>feed conversion </a:t>
            </a:r>
            <a:r>
              <a:rPr lang="en-US" sz="1800" dirty="0" smtClean="0"/>
              <a:t>coefficient</a:t>
            </a:r>
            <a:endParaRPr lang="en-US" sz="1800" dirty="0"/>
          </a:p>
          <a:p>
            <a:pPr marL="722313" lvl="1" indent="0">
              <a:buNone/>
            </a:pPr>
            <a:r>
              <a:rPr lang="en-US" sz="1400" i="1" dirty="0"/>
              <a:t>Note: this method does not consider cattle and buffalo which are used primarily to provide draught power. The feed demand to provide these services will not be accounted for with this method.</a:t>
            </a:r>
          </a:p>
          <a:p>
            <a:pPr lvl="1"/>
            <a:r>
              <a:rPr lang="en-US" sz="1800" dirty="0" smtClean="0"/>
              <a:t>roughage </a:t>
            </a:r>
            <a:r>
              <a:rPr lang="en-US" sz="1800" dirty="0"/>
              <a:t>demand </a:t>
            </a:r>
            <a:r>
              <a:rPr lang="en-US" sz="1800" dirty="0" smtClean="0"/>
              <a:t>= feed </a:t>
            </a:r>
            <a:r>
              <a:rPr lang="en-US" sz="1800" dirty="0"/>
              <a:t>requirement </a:t>
            </a:r>
            <a:r>
              <a:rPr lang="en-US" sz="1800" dirty="0" smtClean="0"/>
              <a:t>* </a:t>
            </a:r>
            <a:r>
              <a:rPr lang="en-US" sz="1800" dirty="0"/>
              <a:t>share of </a:t>
            </a:r>
            <a:r>
              <a:rPr lang="en-US" sz="1800" dirty="0" smtClean="0"/>
              <a:t>roughage</a:t>
            </a:r>
          </a:p>
          <a:p>
            <a:pPr lvl="1"/>
            <a:r>
              <a:rPr lang="en-US" sz="1800" dirty="0" smtClean="0"/>
              <a:t>demand </a:t>
            </a:r>
            <a:r>
              <a:rPr lang="en-US" sz="1800" dirty="0"/>
              <a:t>for grazed biomass = roughage requirement – fodder </a:t>
            </a:r>
            <a:r>
              <a:rPr lang="en-US" sz="1800" dirty="0" smtClean="0"/>
              <a:t>crops</a:t>
            </a:r>
          </a:p>
          <a:p>
            <a:pPr lvl="1"/>
            <a:r>
              <a:rPr lang="en-US" sz="1800" dirty="0"/>
              <a:t>The roughage demand of horses, mules and asses and other grazing animals has to be calculated applying method A </a:t>
            </a:r>
          </a:p>
          <a:p>
            <a:pPr marL="457200" lvl="1" indent="0">
              <a:buNone/>
            </a:pPr>
            <a:r>
              <a:rPr lang="en-US" sz="1600" dirty="0" smtClean="0"/>
              <a:t>A similar but more complex version of (B) is applied in the UN MFA database </a:t>
            </a:r>
          </a:p>
        </p:txBody>
      </p:sp>
      <p:sp>
        <p:nvSpPr>
          <p:cNvPr id="6" name="Stern mit 7 Zacken 5"/>
          <p:cNvSpPr/>
          <p:nvPr/>
        </p:nvSpPr>
        <p:spPr>
          <a:xfrm>
            <a:off x="6660232" y="1628800"/>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
        <p:nvSpPr>
          <p:cNvPr id="9" name="Stern mit 7 Zacken 8"/>
          <p:cNvSpPr/>
          <p:nvPr/>
        </p:nvSpPr>
        <p:spPr>
          <a:xfrm>
            <a:off x="6300192" y="4221088"/>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Tree>
    <p:extLst>
      <p:ext uri="{BB962C8B-B14F-4D97-AF65-F5344CB8AC3E}">
        <p14:creationId xmlns:p14="http://schemas.microsoft.com/office/powerpoint/2010/main" val="335250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6" dur="500"/>
                                        <p:tgtEl>
                                          <p:spTgt spid="4">
                                            <p:txEl>
                                              <p:pRg st="4" end="4"/>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9" dur="500"/>
                                        <p:tgtEl>
                                          <p:spTgt spid="4">
                                            <p:txEl>
                                              <p:pRg st="5" end="5"/>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2" dur="500"/>
                                        <p:tgtEl>
                                          <p:spTgt spid="4">
                                            <p:txEl>
                                              <p:pRg st="6" end="6"/>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5" dur="500"/>
                                        <p:tgtEl>
                                          <p:spTgt spid="4">
                                            <p:txEl>
                                              <p:pRg st="7" end="7"/>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8" dur="500"/>
                                        <p:tgtEl>
                                          <p:spTgt spid="4">
                                            <p:txEl>
                                              <p:pRg st="8" end="8"/>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randombar(horizontal)">
                                      <p:cBhvr>
                                        <p:cTn id="41" dur="500"/>
                                        <p:tgtEl>
                                          <p:spTgt spid="4">
                                            <p:txEl>
                                              <p:pRg st="9" end="9"/>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44" dur="500"/>
                                        <p:tgtEl>
                                          <p:spTgt spid="4">
                                            <p:txEl>
                                              <p:pRg st="10" end="10"/>
                                            </p:tx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500"/>
                                        <p:tgtEl>
                                          <p:spTgt spid="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smtClean="0"/>
              <a:t>DE fossil energy carriers </a:t>
            </a:r>
            <a:endParaRPr lang="en-GB" dirty="0"/>
          </a:p>
        </p:txBody>
      </p:sp>
      <p:sp>
        <p:nvSpPr>
          <p:cNvPr id="2" name="Untertitel 1"/>
          <p:cNvSpPr>
            <a:spLocks noGrp="1"/>
          </p:cNvSpPr>
          <p:nvPr>
            <p:ph type="subTitle" idx="1"/>
          </p:nvPr>
        </p:nvSpPr>
        <p:spPr/>
        <p:txBody>
          <a:bodyPr/>
          <a:lstStyle/>
          <a:p>
            <a:endParaRPr lang="de-AT"/>
          </a:p>
        </p:txBody>
      </p:sp>
    </p:spTree>
    <p:extLst>
      <p:ext uri="{BB962C8B-B14F-4D97-AF65-F5344CB8AC3E}">
        <p14:creationId xmlns:p14="http://schemas.microsoft.com/office/powerpoint/2010/main" val="1484896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r>
              <a:rPr lang="en-GB" sz="2400" dirty="0"/>
              <a:t>Energy statistics and energy balances </a:t>
            </a:r>
            <a:r>
              <a:rPr lang="en-GB" sz="2400" dirty="0" smtClean="0"/>
              <a:t>- to </a:t>
            </a:r>
            <a:r>
              <a:rPr lang="en-GB" sz="2400" dirty="0"/>
              <a:t>the International Energy Agency (IEA) </a:t>
            </a:r>
            <a:r>
              <a:rPr lang="en-GB" sz="2400" dirty="0" smtClean="0"/>
              <a:t>- provide comprehensive </a:t>
            </a:r>
            <a:r>
              <a:rPr lang="en-GB" sz="2400" dirty="0"/>
              <a:t>illustration of </a:t>
            </a:r>
            <a:r>
              <a:rPr lang="en-GB" sz="2400" dirty="0" smtClean="0"/>
              <a:t>supply </a:t>
            </a:r>
            <a:r>
              <a:rPr lang="en-GB" sz="2400" dirty="0"/>
              <a:t>and use of all energy carriers. </a:t>
            </a:r>
            <a:endParaRPr lang="en-GB" sz="2400" dirty="0" smtClean="0"/>
          </a:p>
          <a:p>
            <a:r>
              <a:rPr lang="en-GB" sz="2400" dirty="0" smtClean="0"/>
              <a:t>In </a:t>
            </a:r>
            <a:r>
              <a:rPr lang="en-GB" sz="2400" dirty="0"/>
              <a:t>EW-MFA the domestic extraction of energy materials/carriers </a:t>
            </a:r>
            <a:r>
              <a:rPr lang="en-GB" sz="2400" dirty="0" smtClean="0"/>
              <a:t>limited </a:t>
            </a:r>
            <a:r>
              <a:rPr lang="en-GB" sz="2400" dirty="0"/>
              <a:t>to </a:t>
            </a:r>
            <a:r>
              <a:rPr lang="en-GB" sz="2400" dirty="0" smtClean="0"/>
              <a:t>extraction </a:t>
            </a:r>
            <a:r>
              <a:rPr lang="en-GB" sz="2400" dirty="0"/>
              <a:t>of fossil energy </a:t>
            </a:r>
            <a:r>
              <a:rPr lang="en-GB" sz="2400" dirty="0" smtClean="0"/>
              <a:t>carriers</a:t>
            </a:r>
          </a:p>
          <a:p>
            <a:r>
              <a:rPr lang="en-GB" sz="2400" dirty="0" smtClean="0"/>
              <a:t>Primary </a:t>
            </a:r>
            <a:r>
              <a:rPr lang="en-GB" sz="2400" dirty="0"/>
              <a:t>renewable energy carriers, such as hydro, wind, solar and geothermal energy </a:t>
            </a:r>
            <a:r>
              <a:rPr lang="en-GB" sz="2400" dirty="0" smtClean="0"/>
              <a:t>not included</a:t>
            </a:r>
          </a:p>
          <a:p>
            <a:r>
              <a:rPr lang="en-GB" sz="2400" dirty="0" smtClean="0"/>
              <a:t>materials </a:t>
            </a:r>
            <a:r>
              <a:rPr lang="en-GB" sz="2400" dirty="0"/>
              <a:t>required to construct e.g. hydropower dams, wind turbines or solar panels are considered </a:t>
            </a:r>
            <a:r>
              <a:rPr lang="en-GB" sz="2400" dirty="0" smtClean="0"/>
              <a:t>in </a:t>
            </a:r>
            <a:r>
              <a:rPr lang="en-GB" sz="2400" dirty="0"/>
              <a:t>metal or mineral accounts </a:t>
            </a:r>
            <a:endParaRPr lang="en-GB" sz="2400" dirty="0" smtClean="0"/>
          </a:p>
          <a:p>
            <a:r>
              <a:rPr lang="en-GB" sz="2400" dirty="0" smtClean="0"/>
              <a:t>Biomass for </a:t>
            </a:r>
            <a:r>
              <a:rPr lang="en-GB" sz="2400" dirty="0"/>
              <a:t>energy purposes </a:t>
            </a:r>
            <a:r>
              <a:rPr lang="en-GB" sz="2400" dirty="0" smtClean="0"/>
              <a:t>reported </a:t>
            </a:r>
            <a:r>
              <a:rPr lang="en-GB" sz="2400" dirty="0"/>
              <a:t>under biomass. </a:t>
            </a:r>
            <a:endParaRPr lang="en-GB" sz="2400" dirty="0" smtClean="0"/>
          </a:p>
          <a:p>
            <a:r>
              <a:rPr lang="en-GB" sz="2400" dirty="0" smtClean="0"/>
              <a:t>Uranium reported </a:t>
            </a:r>
            <a:r>
              <a:rPr lang="en-GB" sz="2400" dirty="0"/>
              <a:t>under </a:t>
            </a:r>
            <a:r>
              <a:rPr lang="en-GB" sz="2400" dirty="0" smtClean="0"/>
              <a:t>metals</a:t>
            </a:r>
            <a:r>
              <a:rPr lang="en-GB" sz="2200" dirty="0" smtClean="0"/>
              <a:t> </a:t>
            </a:r>
          </a:p>
        </p:txBody>
      </p:sp>
      <p:sp>
        <p:nvSpPr>
          <p:cNvPr id="4" name="Titel 3"/>
          <p:cNvSpPr>
            <a:spLocks noGrp="1"/>
          </p:cNvSpPr>
          <p:nvPr>
            <p:ph type="title"/>
          </p:nvPr>
        </p:nvSpPr>
        <p:spPr/>
        <p:txBody>
          <a:bodyPr/>
          <a:lstStyle/>
          <a:p>
            <a:r>
              <a:rPr lang="en-US" sz="3200" dirty="0"/>
              <a:t>A.4  Fossil fuels – general approach</a:t>
            </a:r>
            <a:endParaRPr lang="de-AT" sz="3200" dirty="0"/>
          </a:p>
        </p:txBody>
      </p:sp>
    </p:spTree>
    <p:extLst>
      <p:ext uri="{BB962C8B-B14F-4D97-AF65-F5344CB8AC3E}">
        <p14:creationId xmlns:p14="http://schemas.microsoft.com/office/powerpoint/2010/main" val="88358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44624"/>
            <a:ext cx="7128792" cy="1143000"/>
          </a:xfrm>
        </p:spPr>
        <p:txBody>
          <a:bodyPr/>
          <a:lstStyle/>
          <a:p>
            <a:r>
              <a:rPr lang="en-US" sz="2800" b="0" dirty="0"/>
              <a:t>A.4  Fossil </a:t>
            </a:r>
            <a:r>
              <a:rPr lang="en-US" sz="2800" b="0" dirty="0" smtClean="0"/>
              <a:t>fuels – </a:t>
            </a:r>
            <a:r>
              <a:rPr lang="en-US" sz="3200" dirty="0"/>
              <a:t>structure of MFA account</a:t>
            </a:r>
            <a:endParaRPr lang="de-AT" sz="3200" dirty="0"/>
          </a:p>
        </p:txBody>
      </p:sp>
      <p:sp>
        <p:nvSpPr>
          <p:cNvPr id="3" name="Slide Number Placeholder 2"/>
          <p:cNvSpPr>
            <a:spLocks noGrp="1"/>
          </p:cNvSpPr>
          <p:nvPr>
            <p:ph type="sldNum" sz="quarter" idx="4294967295"/>
          </p:nvPr>
        </p:nvSpPr>
        <p:spPr>
          <a:xfrm>
            <a:off x="0" y="6503988"/>
            <a:ext cx="288925" cy="127000"/>
          </a:xfrm>
          <a:prstGeom prst="rect">
            <a:avLst/>
          </a:prstGeom>
        </p:spPr>
        <p:txBody>
          <a:bodyPr/>
          <a:lstStyle/>
          <a:p>
            <a:fld id="{2ABE124A-B5C5-46E0-B944-45307B126769}" type="slidenum">
              <a:rPr lang="en-AU" smtClean="0"/>
              <a:pPr/>
              <a:t>16</a:t>
            </a:fld>
            <a:r>
              <a:rPr lang="en-AU" smtClean="0"/>
              <a:t>  |</a:t>
            </a:r>
            <a:endParaRPr lang="en-AU" dirty="0"/>
          </a:p>
        </p:txBody>
      </p:sp>
      <p:graphicFrame>
        <p:nvGraphicFramePr>
          <p:cNvPr id="6" name="Table 5"/>
          <p:cNvGraphicFramePr>
            <a:graphicFrameLocks noGrp="1"/>
          </p:cNvGraphicFramePr>
          <p:nvPr>
            <p:extLst/>
          </p:nvPr>
        </p:nvGraphicFramePr>
        <p:xfrm>
          <a:off x="467544" y="1268415"/>
          <a:ext cx="7920880" cy="4614714"/>
        </p:xfrm>
        <a:graphic>
          <a:graphicData uri="http://schemas.openxmlformats.org/drawingml/2006/table">
            <a:tbl>
              <a:tblPr/>
              <a:tblGrid>
                <a:gridCol w="266429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224094">
                <a:tc>
                  <a:txBody>
                    <a:bodyPr/>
                    <a:lstStyle/>
                    <a:p>
                      <a:pPr algn="l" fontAlgn="b"/>
                      <a:r>
                        <a:rPr lang="en-AU" sz="2000" b="0" i="0" u="none" strike="noStrike" dirty="0" smtClean="0">
                          <a:solidFill>
                            <a:srgbClr val="000000"/>
                          </a:solidFill>
                          <a:effectLst/>
                          <a:latin typeface="Calibri" panose="020F0502020204030204" pitchFamily="34" charset="0"/>
                        </a:rPr>
                        <a:t>Brown</a:t>
                      </a:r>
                      <a:r>
                        <a:rPr lang="en-AU" sz="2000" b="0" i="0" u="none" strike="noStrike" baseline="0" dirty="0" smtClean="0">
                          <a:solidFill>
                            <a:srgbClr val="000000"/>
                          </a:solidFill>
                          <a:effectLst/>
                          <a:latin typeface="Calibri" panose="020F0502020204030204" pitchFamily="34" charset="0"/>
                        </a:rPr>
                        <a:t> coal</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2000" b="0" i="0" u="none" strike="noStrike" dirty="0" smtClean="0">
                          <a:solidFill>
                            <a:srgbClr val="000000"/>
                          </a:solidFill>
                          <a:effectLst/>
                          <a:latin typeface="Calibri" panose="020F0502020204030204" pitchFamily="34" charset="0"/>
                        </a:rPr>
                        <a:t>A.4.1.1.1</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2000" b="0" i="0" u="none" strike="noStrike" dirty="0" smtClean="0">
                          <a:solidFill>
                            <a:srgbClr val="000000"/>
                          </a:solidFill>
                          <a:effectLst/>
                          <a:latin typeface="Calibri" panose="020F0502020204030204" pitchFamily="34" charset="0"/>
                        </a:rPr>
                        <a:t>Lignite (brown coal)</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0"/>
                  </a:ext>
                </a:extLst>
              </a:tr>
              <a:tr h="183786">
                <a:tc>
                  <a:txBody>
                    <a:bodyPr/>
                    <a:lstStyle/>
                    <a:p>
                      <a:pPr algn="l" fontAlgn="b"/>
                      <a:r>
                        <a:rPr lang="en-AU" sz="20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2000" b="0" i="0" u="none" strike="noStrike" dirty="0" smtClean="0">
                          <a:solidFill>
                            <a:srgbClr val="000000"/>
                          </a:solidFill>
                          <a:effectLst/>
                          <a:latin typeface="Calibri" panose="020F0502020204030204" pitchFamily="34" charset="0"/>
                        </a:rPr>
                        <a:t>A.4.1.1.2</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2000" b="0" i="0" u="none" strike="noStrike" dirty="0" smtClean="0">
                          <a:solidFill>
                            <a:srgbClr val="000000"/>
                          </a:solidFill>
                          <a:effectLst/>
                          <a:latin typeface="Calibri" panose="020F0502020204030204" pitchFamily="34" charset="0"/>
                        </a:rPr>
                        <a:t>Other</a:t>
                      </a:r>
                      <a:r>
                        <a:rPr lang="en-AU" sz="2000" b="0" i="0" u="none" strike="noStrike" baseline="0" dirty="0" smtClean="0">
                          <a:solidFill>
                            <a:srgbClr val="000000"/>
                          </a:solidFill>
                          <a:effectLst/>
                          <a:latin typeface="Calibri" panose="020F0502020204030204" pitchFamily="34" charset="0"/>
                        </a:rPr>
                        <a:t> sub-bituminous coal</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1"/>
                  </a:ext>
                </a:extLst>
              </a:tr>
              <a:tr h="183786">
                <a:tc>
                  <a:txBody>
                    <a:bodyPr/>
                    <a:lstStyle/>
                    <a:p>
                      <a:pPr marL="0" algn="l" defTabSz="914400" rtl="0" eaLnBrk="1" fontAlgn="b" latinLnBrk="0" hangingPunct="1"/>
                      <a:r>
                        <a:rPr lang="en-AU" sz="20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2"/>
                  </a:ext>
                </a:extLst>
              </a:tr>
              <a:tr h="183786">
                <a:tc>
                  <a:txBody>
                    <a:bodyPr/>
                    <a:lstStyle/>
                    <a:p>
                      <a:pPr algn="l" fontAlgn="b"/>
                      <a:r>
                        <a:rPr lang="en-AU" sz="2000" b="0" i="0" u="none" strike="noStrike" dirty="0" smtClean="0">
                          <a:solidFill>
                            <a:srgbClr val="000000"/>
                          </a:solidFill>
                          <a:effectLst/>
                          <a:latin typeface="Calibri" panose="020F0502020204030204" pitchFamily="34" charset="0"/>
                        </a:rPr>
                        <a:t>Hard coal</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fontAlgn="b"/>
                      <a:r>
                        <a:rPr lang="en-AU" sz="2000" b="0" i="0" u="none" strike="noStrike" dirty="0" smtClean="0">
                          <a:solidFill>
                            <a:srgbClr val="000000"/>
                          </a:solidFill>
                          <a:effectLst/>
                          <a:latin typeface="Calibri" panose="020F0502020204030204" pitchFamily="34" charset="0"/>
                        </a:rPr>
                        <a:t>A.4.1.2.1</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fontAlgn="b"/>
                      <a:r>
                        <a:rPr lang="en-AU" sz="2000" b="0" i="0" u="none" strike="noStrike" dirty="0" smtClean="0">
                          <a:solidFill>
                            <a:srgbClr val="000000"/>
                          </a:solidFill>
                          <a:effectLst/>
                          <a:latin typeface="Calibri" panose="020F0502020204030204" pitchFamily="34" charset="0"/>
                        </a:rPr>
                        <a:t>Anthracite</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3"/>
                  </a:ext>
                </a:extLst>
              </a:tr>
              <a:tr h="183786">
                <a:tc>
                  <a:txBody>
                    <a:bodyPr/>
                    <a:lstStyle/>
                    <a:p>
                      <a:pPr algn="l" fontAlgn="b"/>
                      <a:r>
                        <a:rPr lang="en-AU" sz="20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algn="l" fontAlgn="b"/>
                      <a:r>
                        <a:rPr lang="en-AU" sz="2000" b="0" i="0" u="none" strike="noStrike" dirty="0" smtClean="0">
                          <a:solidFill>
                            <a:srgbClr val="000000"/>
                          </a:solidFill>
                          <a:effectLst/>
                          <a:latin typeface="Calibri" panose="020F0502020204030204" pitchFamily="34" charset="0"/>
                        </a:rPr>
                        <a:t>A.4.1.2.1</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fontAlgn="b"/>
                      <a:r>
                        <a:rPr lang="en-AU" sz="2000" b="0" i="0" u="none" strike="noStrike" dirty="0" smtClean="0">
                          <a:solidFill>
                            <a:srgbClr val="000000"/>
                          </a:solidFill>
                          <a:effectLst/>
                          <a:latin typeface="Calibri" panose="020F0502020204030204" pitchFamily="34" charset="0"/>
                        </a:rPr>
                        <a:t>Coking coal</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4"/>
                  </a:ext>
                </a:extLst>
              </a:tr>
              <a:tr h="183786">
                <a:tc>
                  <a:txBody>
                    <a:bodyPr/>
                    <a:lstStyle/>
                    <a:p>
                      <a:pPr algn="l" fontAlgn="b"/>
                      <a:r>
                        <a:rPr lang="en-AU" sz="20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2000" b="0" i="0" u="none" strike="noStrike" dirty="0" smtClean="0">
                          <a:solidFill>
                            <a:srgbClr val="000000"/>
                          </a:solidFill>
                          <a:effectLst/>
                          <a:latin typeface="Calibri" panose="020F0502020204030204" pitchFamily="34" charset="0"/>
                        </a:rPr>
                        <a:t>A.4.1.2.3</a:t>
                      </a:r>
                    </a:p>
                  </a:txBody>
                  <a:tcPr marL="3051" marR="3051" marT="3051" marB="0" anchor="ctr">
                    <a:lnL>
                      <a:noFill/>
                    </a:lnL>
                    <a:lnR>
                      <a:noFill/>
                    </a:lnR>
                    <a:lnT>
                      <a:noFill/>
                    </a:lnT>
                    <a:lnB>
                      <a:noFill/>
                    </a:lnB>
                    <a:solidFill>
                      <a:srgbClr val="DCE6F1"/>
                    </a:solidFill>
                  </a:tcPr>
                </a:tc>
                <a:tc>
                  <a:txBody>
                    <a:bodyPr/>
                    <a:lstStyle/>
                    <a:p>
                      <a:pPr algn="l" fontAlgn="b"/>
                      <a:r>
                        <a:rPr lang="en-AU" sz="2000" b="0" i="0" u="none" strike="noStrike" dirty="0" smtClean="0">
                          <a:solidFill>
                            <a:srgbClr val="000000"/>
                          </a:solidFill>
                          <a:effectLst/>
                          <a:latin typeface="Calibri" panose="020F0502020204030204" pitchFamily="34" charset="0"/>
                        </a:rPr>
                        <a:t>Other bituminous</a:t>
                      </a:r>
                      <a:r>
                        <a:rPr lang="en-AU" sz="2000" b="0" i="0" u="none" strike="noStrike" baseline="0" dirty="0" smtClean="0">
                          <a:solidFill>
                            <a:srgbClr val="000000"/>
                          </a:solidFill>
                          <a:effectLst/>
                          <a:latin typeface="Calibri" panose="020F0502020204030204" pitchFamily="34" charset="0"/>
                        </a:rPr>
                        <a:t> coal</a:t>
                      </a:r>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5"/>
                  </a:ext>
                </a:extLst>
              </a:tr>
              <a:tr h="183786">
                <a:tc>
                  <a:txBody>
                    <a:bodyPr/>
                    <a:lstStyle/>
                    <a:p>
                      <a:pPr algn="l" fontAlgn="b"/>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6"/>
                  </a:ext>
                </a:extLst>
              </a:tr>
              <a:tr h="1992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2000" b="0" i="0" u="none" strike="noStrike" dirty="0">
                          <a:solidFill>
                            <a:srgbClr val="000000"/>
                          </a:solidFill>
                          <a:effectLst/>
                          <a:latin typeface="Calibri" panose="020F0502020204030204" pitchFamily="34" charset="0"/>
                        </a:rPr>
                        <a:t> </a:t>
                      </a:r>
                      <a:r>
                        <a:rPr lang="en-AU" sz="2000" b="0" i="0" u="none" strike="noStrike" dirty="0" smtClean="0">
                          <a:solidFill>
                            <a:srgbClr val="000000"/>
                          </a:solidFill>
                          <a:effectLst/>
                          <a:latin typeface="Calibri" panose="020F0502020204030204" pitchFamily="34" charset="0"/>
                        </a:rPr>
                        <a:t>Peat</a:t>
                      </a:r>
                    </a:p>
                  </a:txBody>
                  <a:tcPr marL="3051" marR="3051" marT="3051" marB="0" anchor="ctr">
                    <a:lnL>
                      <a:noFill/>
                    </a:lnL>
                    <a:lnR>
                      <a:noFill/>
                    </a:lnR>
                    <a:lnT>
                      <a:noFill/>
                    </a:lnT>
                    <a:lnB>
                      <a:noFill/>
                    </a:lnB>
                    <a:solidFill>
                      <a:srgbClr val="EBF1D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2000" b="0" i="0" u="none" strike="noStrike" dirty="0" smtClean="0">
                          <a:solidFill>
                            <a:srgbClr val="000000"/>
                          </a:solidFill>
                          <a:effectLst/>
                          <a:latin typeface="Calibri" panose="020F0502020204030204" pitchFamily="34" charset="0"/>
                        </a:rPr>
                        <a:t>A.4.1.3</a:t>
                      </a:r>
                    </a:p>
                  </a:txBody>
                  <a:tcPr marL="3051" marR="3051" marT="3051" marB="0" anchor="ctr">
                    <a:lnL>
                      <a:noFill/>
                    </a:lnL>
                    <a:lnR>
                      <a:noFill/>
                    </a:lnR>
                    <a:lnT>
                      <a:noFill/>
                    </a:lnT>
                    <a:lnB>
                      <a:noFill/>
                    </a:lnB>
                    <a:solidFill>
                      <a:srgbClr val="EBF1DE"/>
                    </a:solidFill>
                  </a:tcPr>
                </a:tc>
                <a:tc>
                  <a:txBody>
                    <a:bodyPr/>
                    <a:lstStyle/>
                    <a:p>
                      <a:pPr algn="l" fontAlgn="b"/>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7"/>
                  </a:ext>
                </a:extLst>
              </a:tr>
              <a:tr h="183786">
                <a:tc>
                  <a:txBody>
                    <a:bodyPr/>
                    <a:lstStyle/>
                    <a:p>
                      <a:pPr algn="l" fontAlgn="b"/>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20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8"/>
                  </a:ext>
                </a:extLst>
              </a:tr>
              <a:tr h="488107">
                <a:tc>
                  <a:txBody>
                    <a:bodyPr/>
                    <a:lstStyle/>
                    <a:p>
                      <a:pPr algn="l" fontAlgn="b"/>
                      <a:r>
                        <a:rPr lang="en-AU" sz="2000" b="0" i="0" u="none" strike="noStrike" kern="1200" dirty="0" smtClean="0">
                          <a:solidFill>
                            <a:srgbClr val="000000"/>
                          </a:solidFill>
                          <a:effectLst/>
                          <a:latin typeface="Calibri" panose="020F0502020204030204" pitchFamily="34" charset="0"/>
                          <a:ea typeface="+mn-ea"/>
                          <a:cs typeface="+mn-cs"/>
                        </a:rPr>
                        <a:t>Crude oil, condensate and natural gas liquids</a:t>
                      </a:r>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2000" b="0" i="0" u="none" strike="noStrike" kern="1200" dirty="0" smtClean="0">
                          <a:solidFill>
                            <a:srgbClr val="000000"/>
                          </a:solidFill>
                          <a:effectLst/>
                          <a:latin typeface="Calibri" panose="020F0502020204030204" pitchFamily="34" charset="0"/>
                          <a:ea typeface="+mn-ea"/>
                          <a:cs typeface="+mn-cs"/>
                        </a:rPr>
                        <a:t>A.4.2.1</a:t>
                      </a:r>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2000" b="0" i="0" u="none" strike="noStrike" kern="1200" dirty="0" smtClean="0">
                          <a:solidFill>
                            <a:srgbClr val="000000"/>
                          </a:solidFill>
                          <a:effectLst/>
                          <a:latin typeface="Calibri" panose="020F0502020204030204" pitchFamily="34" charset="0"/>
                          <a:ea typeface="+mn-ea"/>
                          <a:cs typeface="+mn-cs"/>
                        </a:rPr>
                        <a:t>Crude oil</a:t>
                      </a:r>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9"/>
                  </a:ext>
                </a:extLst>
              </a:tr>
              <a:tr h="183786">
                <a:tc>
                  <a:txBody>
                    <a:bodyPr/>
                    <a:lstStyle/>
                    <a:p>
                      <a:pPr algn="l" fontAlgn="b"/>
                      <a:r>
                        <a:rPr lang="en-AU" sz="20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solidFill>
                      <a:srgbClr val="DAEEF3"/>
                    </a:solidFill>
                  </a:tcPr>
                </a:tc>
                <a:tc>
                  <a:txBody>
                    <a:bodyPr/>
                    <a:lstStyle/>
                    <a:p>
                      <a:pPr algn="l" fontAlgn="b"/>
                      <a:r>
                        <a:rPr lang="en-AU" sz="2000" b="0" i="0" u="none" strike="noStrike" kern="1200" dirty="0" smtClean="0">
                          <a:solidFill>
                            <a:srgbClr val="000000"/>
                          </a:solidFill>
                          <a:effectLst/>
                          <a:latin typeface="Calibri" panose="020F0502020204030204" pitchFamily="34" charset="0"/>
                          <a:ea typeface="+mn-ea"/>
                          <a:cs typeface="+mn-cs"/>
                        </a:rPr>
                        <a:t>A.4.2.2</a:t>
                      </a:r>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2000" b="0" i="0" u="none" strike="noStrike" kern="1200" dirty="0" smtClean="0">
                          <a:solidFill>
                            <a:srgbClr val="000000"/>
                          </a:solidFill>
                          <a:effectLst/>
                          <a:latin typeface="Calibri" panose="020F0502020204030204" pitchFamily="34" charset="0"/>
                          <a:ea typeface="+mn-ea"/>
                          <a:cs typeface="+mn-cs"/>
                        </a:rPr>
                        <a:t>Natural gas</a:t>
                      </a:r>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183786">
                <a:tc>
                  <a:txBody>
                    <a:bodyPr/>
                    <a:lstStyle/>
                    <a:p>
                      <a:pPr algn="l" fontAlgn="b"/>
                      <a:r>
                        <a:rPr lang="en-AU" sz="20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solidFill>
                      <a:srgbClr val="DAEEF3"/>
                    </a:solidFill>
                  </a:tcPr>
                </a:tc>
                <a:tc>
                  <a:txBody>
                    <a:bodyPr/>
                    <a:lstStyle/>
                    <a:p>
                      <a:pPr algn="l" fontAlgn="b"/>
                      <a:r>
                        <a:rPr lang="en-AU" sz="2000" b="0" i="0" u="none" strike="noStrike" kern="1200" dirty="0" smtClean="0">
                          <a:solidFill>
                            <a:srgbClr val="000000"/>
                          </a:solidFill>
                          <a:effectLst/>
                          <a:latin typeface="Calibri" panose="020F0502020204030204" pitchFamily="34" charset="0"/>
                          <a:ea typeface="+mn-ea"/>
                          <a:cs typeface="+mn-cs"/>
                        </a:rPr>
                        <a:t>A.4.2.3</a:t>
                      </a:r>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2000" b="0" i="0" u="none" strike="noStrike" kern="1200" dirty="0" smtClean="0">
                          <a:solidFill>
                            <a:srgbClr val="000000"/>
                          </a:solidFill>
                          <a:effectLst/>
                          <a:latin typeface="Calibri" panose="020F0502020204030204" pitchFamily="34" charset="0"/>
                          <a:ea typeface="+mn-ea"/>
                          <a:cs typeface="+mn-cs"/>
                        </a:rPr>
                        <a:t>Natural gas liquids</a:t>
                      </a:r>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1"/>
                  </a:ext>
                </a:extLst>
              </a:tr>
              <a:tr h="183786">
                <a:tc>
                  <a:txBody>
                    <a:bodyPr/>
                    <a:lstStyle/>
                    <a:p>
                      <a:pPr algn="l" fontAlgn="b"/>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20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2"/>
                  </a:ext>
                </a:extLst>
              </a:tr>
              <a:tr h="183786">
                <a:tc>
                  <a:txBody>
                    <a:bodyPr/>
                    <a:lstStyle/>
                    <a:p>
                      <a:pPr algn="l" fontAlgn="b"/>
                      <a:r>
                        <a:rPr lang="en-AU" sz="2000" b="0" i="0" u="none" strike="noStrike" kern="1200" dirty="0">
                          <a:solidFill>
                            <a:srgbClr val="000000"/>
                          </a:solidFill>
                          <a:effectLst/>
                          <a:latin typeface="Calibri" panose="020F0502020204030204" pitchFamily="34" charset="0"/>
                          <a:ea typeface="+mn-ea"/>
                          <a:cs typeface="+mn-cs"/>
                        </a:rPr>
                        <a:t> </a:t>
                      </a:r>
                      <a:r>
                        <a:rPr lang="en-AU" sz="2000" b="0" i="0" u="none" strike="noStrike" kern="1200" dirty="0" smtClean="0">
                          <a:solidFill>
                            <a:srgbClr val="000000"/>
                          </a:solidFill>
                          <a:effectLst/>
                          <a:latin typeface="Calibri" panose="020F0502020204030204" pitchFamily="34" charset="0"/>
                          <a:ea typeface="+mn-ea"/>
                          <a:cs typeface="+mn-cs"/>
                        </a:rPr>
                        <a:t>Oil shale and tar sands</a:t>
                      </a:r>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CE6F1"/>
                    </a:solidFill>
                  </a:tcPr>
                </a:tc>
                <a:tc>
                  <a:txBody>
                    <a:bodyPr/>
                    <a:lstStyle/>
                    <a:p>
                      <a:pPr algn="l" fontAlgn="b"/>
                      <a:r>
                        <a:rPr lang="en-AU" sz="2000" b="0" i="0" u="none" strike="noStrike" kern="1200" dirty="0" smtClean="0">
                          <a:solidFill>
                            <a:srgbClr val="000000"/>
                          </a:solidFill>
                          <a:effectLst/>
                          <a:latin typeface="Calibri" panose="020F0502020204030204" pitchFamily="34" charset="0"/>
                          <a:ea typeface="+mn-ea"/>
                          <a:cs typeface="+mn-cs"/>
                        </a:rPr>
                        <a:t>A.4.3</a:t>
                      </a:r>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CE6F1"/>
                    </a:solidFill>
                  </a:tcPr>
                </a:tc>
                <a:tc>
                  <a:txBody>
                    <a:bodyPr/>
                    <a:lstStyle/>
                    <a:p>
                      <a:pPr algn="l" fontAlgn="b"/>
                      <a:endParaRPr lang="en-AU" sz="20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15686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800" b="0" dirty="0"/>
              <a:t>A.4  Fossil </a:t>
            </a:r>
            <a:r>
              <a:rPr lang="de-AT" sz="2800" b="0" dirty="0" err="1" smtClean="0"/>
              <a:t>fuels</a:t>
            </a:r>
            <a:r>
              <a:rPr lang="de-AT" sz="2800" b="0" dirty="0" smtClean="0"/>
              <a:t> – </a:t>
            </a:r>
            <a:r>
              <a:rPr lang="de-AT" sz="3200" dirty="0" err="1"/>
              <a:t>data</a:t>
            </a:r>
            <a:r>
              <a:rPr lang="de-AT" sz="3200" dirty="0"/>
              <a:t> </a:t>
            </a:r>
            <a:r>
              <a:rPr lang="de-AT" sz="3200" dirty="0" err="1" smtClean="0"/>
              <a:t>availability</a:t>
            </a:r>
            <a:endParaRPr lang="de-AT" sz="3200" dirty="0"/>
          </a:p>
        </p:txBody>
      </p:sp>
      <p:sp>
        <p:nvSpPr>
          <p:cNvPr id="4" name="Inhaltsplatzhalter 3"/>
          <p:cNvSpPr>
            <a:spLocks noGrp="1"/>
          </p:cNvSpPr>
          <p:nvPr>
            <p:ph idx="1"/>
          </p:nvPr>
        </p:nvSpPr>
        <p:spPr/>
        <p:txBody>
          <a:bodyPr/>
          <a:lstStyle/>
          <a:p>
            <a:endParaRPr lang="de-AT"/>
          </a:p>
        </p:txBody>
      </p:sp>
      <p:sp>
        <p:nvSpPr>
          <p:cNvPr id="3" name="Slide Number Placeholder 2"/>
          <p:cNvSpPr>
            <a:spLocks noGrp="1"/>
          </p:cNvSpPr>
          <p:nvPr>
            <p:ph type="sldNum" sz="quarter" idx="4294967295"/>
          </p:nvPr>
        </p:nvSpPr>
        <p:spPr>
          <a:xfrm>
            <a:off x="0" y="6503988"/>
            <a:ext cx="288925" cy="127000"/>
          </a:xfrm>
          <a:prstGeom prst="rect">
            <a:avLst/>
          </a:prstGeom>
        </p:spPr>
        <p:txBody>
          <a:bodyPr/>
          <a:lstStyle/>
          <a:p>
            <a:fld id="{2ABE124A-B5C5-46E0-B944-45307B126769}" type="slidenum">
              <a:rPr lang="en-AU" smtClean="0"/>
              <a:pPr/>
              <a:t>17</a:t>
            </a:fld>
            <a:r>
              <a:rPr lang="en-AU" smtClean="0"/>
              <a:t>  |</a:t>
            </a:r>
            <a:endParaRPr lang="en-AU" dirty="0"/>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753"/>
            <a:ext cx="9144000" cy="5661248"/>
          </a:xfrm>
          <a:prstGeom prst="rect">
            <a:avLst/>
          </a:prstGeom>
          <a:noFill/>
        </p:spPr>
      </p:pic>
    </p:spTree>
    <p:extLst>
      <p:ext uri="{BB962C8B-B14F-4D97-AF65-F5344CB8AC3E}">
        <p14:creationId xmlns:p14="http://schemas.microsoft.com/office/powerpoint/2010/main" val="4291421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r>
              <a:rPr lang="en-AU" sz="2600" dirty="0"/>
              <a:t>Detailed data required for this purpose far exceeds what is necessary for high quality MFA accounts</a:t>
            </a:r>
          </a:p>
          <a:p>
            <a:r>
              <a:rPr lang="en-AU" sz="2600" dirty="0" smtClean="0"/>
              <a:t>Yields </a:t>
            </a:r>
            <a:r>
              <a:rPr lang="en-AU" sz="2600" dirty="0"/>
              <a:t>a lot of valuable information about the structure of one of the most crucial aspects of your </a:t>
            </a:r>
            <a:r>
              <a:rPr lang="en-AU" sz="2600" dirty="0" smtClean="0"/>
              <a:t>economy</a:t>
            </a:r>
            <a:endParaRPr lang="en-AU" sz="2600" dirty="0"/>
          </a:p>
          <a:p>
            <a:r>
              <a:rPr lang="en-AU" sz="2600" dirty="0" smtClean="0"/>
              <a:t>Is </a:t>
            </a:r>
            <a:r>
              <a:rPr lang="en-AU" sz="2600" dirty="0"/>
              <a:t>well supported by the agencies involved in terms of providing questionnaires and </a:t>
            </a:r>
            <a:r>
              <a:rPr lang="en-AU" sz="2600" dirty="0" smtClean="0"/>
              <a:t>manuals</a:t>
            </a:r>
          </a:p>
          <a:p>
            <a:endParaRPr lang="en-AU" sz="2600" dirty="0"/>
          </a:p>
          <a:p>
            <a:pPr>
              <a:buFont typeface="Wingdings" panose="05000000000000000000" pitchFamily="2" charset="2"/>
              <a:buChar char="Ø"/>
            </a:pPr>
            <a:r>
              <a:rPr lang="en-AU" sz="2600" dirty="0" smtClean="0"/>
              <a:t>Use data reported to IEA/UNSD </a:t>
            </a:r>
            <a:r>
              <a:rPr lang="en-AU" sz="2600" dirty="0" smtClean="0">
                <a:sym typeface="Wingdings" panose="05000000000000000000" pitchFamily="2" charset="2"/>
              </a:rPr>
              <a:t> bridge table in manual</a:t>
            </a:r>
            <a:endParaRPr lang="en-AU" sz="2600" dirty="0" smtClean="0"/>
          </a:p>
          <a:p>
            <a:pPr>
              <a:buFont typeface="Wingdings" panose="05000000000000000000" pitchFamily="2" charset="2"/>
              <a:buChar char="Ø"/>
            </a:pPr>
            <a:r>
              <a:rPr lang="en-AU" sz="2600" dirty="0" smtClean="0"/>
              <a:t>Begin </a:t>
            </a:r>
            <a:r>
              <a:rPr lang="en-AU" sz="2600" dirty="0"/>
              <a:t>reporting to one of these </a:t>
            </a:r>
            <a:r>
              <a:rPr lang="en-AU" sz="2600" dirty="0" smtClean="0"/>
              <a:t>agencies</a:t>
            </a:r>
            <a:endParaRPr lang="en-AU" sz="2600" dirty="0"/>
          </a:p>
        </p:txBody>
      </p:sp>
      <p:sp>
        <p:nvSpPr>
          <p:cNvPr id="4" name="Titel 3"/>
          <p:cNvSpPr>
            <a:spLocks noGrp="1"/>
          </p:cNvSpPr>
          <p:nvPr>
            <p:ph type="title"/>
          </p:nvPr>
        </p:nvSpPr>
        <p:spPr>
          <a:xfrm>
            <a:off x="2555776" y="44624"/>
            <a:ext cx="6408712" cy="1143000"/>
          </a:xfrm>
        </p:spPr>
        <p:txBody>
          <a:bodyPr/>
          <a:lstStyle/>
          <a:p>
            <a:r>
              <a:rPr lang="de-AT" sz="2800" b="0" dirty="0"/>
              <a:t>A.4  Fossil </a:t>
            </a:r>
            <a:r>
              <a:rPr lang="de-AT" sz="2800" b="0" dirty="0" err="1"/>
              <a:t>fuels</a:t>
            </a:r>
            <a:r>
              <a:rPr lang="de-AT" sz="2800" b="0" dirty="0"/>
              <a:t> </a:t>
            </a:r>
            <a:r>
              <a:rPr lang="de-AT" sz="2800" b="0" dirty="0" smtClean="0"/>
              <a:t>– </a:t>
            </a:r>
            <a:r>
              <a:rPr lang="de-AT" sz="3200" dirty="0" smtClean="0"/>
              <a:t/>
            </a:r>
            <a:br>
              <a:rPr lang="de-AT" sz="3200" dirty="0" smtClean="0"/>
            </a:br>
            <a:r>
              <a:rPr lang="de-AT" sz="3200" dirty="0" smtClean="0"/>
              <a:t>MFA </a:t>
            </a:r>
            <a:r>
              <a:rPr lang="de-AT" sz="3200" dirty="0"/>
              <a:t>vs. IEA </a:t>
            </a:r>
            <a:r>
              <a:rPr lang="de-AT" sz="3200" dirty="0" err="1"/>
              <a:t>or</a:t>
            </a:r>
            <a:r>
              <a:rPr lang="de-AT" sz="3200" dirty="0"/>
              <a:t> </a:t>
            </a:r>
            <a:r>
              <a:rPr lang="de-AT" sz="3200" dirty="0" smtClean="0"/>
              <a:t>UNSD </a:t>
            </a:r>
            <a:r>
              <a:rPr lang="de-AT" sz="3200" dirty="0" err="1" smtClean="0"/>
              <a:t>specifications</a:t>
            </a:r>
            <a:endParaRPr lang="de-AT" sz="3200" dirty="0"/>
          </a:p>
        </p:txBody>
      </p:sp>
    </p:spTree>
    <p:extLst>
      <p:ext uri="{BB962C8B-B14F-4D97-AF65-F5344CB8AC3E}">
        <p14:creationId xmlns:p14="http://schemas.microsoft.com/office/powerpoint/2010/main" val="4274412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8"/>
          <p:cNvGraphicFramePr>
            <a:graphicFrameLocks noGrp="1"/>
          </p:cNvGraphicFramePr>
          <p:nvPr/>
        </p:nvGraphicFramePr>
        <p:xfrm>
          <a:off x="251520" y="1340768"/>
          <a:ext cx="8712968" cy="4779228"/>
        </p:xfrm>
        <a:graphic>
          <a:graphicData uri="http://schemas.openxmlformats.org/drawingml/2006/table">
            <a:tbl>
              <a:tblPr firstRow="1" firstCol="1" bandRow="1">
                <a:tableStyleId>{5C22544A-7EE6-4342-B048-85BDC9FD1C3A}</a:tableStyleId>
              </a:tblPr>
              <a:tblGrid>
                <a:gridCol w="2448272">
                  <a:extLst>
                    <a:ext uri="{9D8B030D-6E8A-4147-A177-3AD203B41FA5}">
                      <a16:colId xmlns:a16="http://schemas.microsoft.com/office/drawing/2014/main" val="20000"/>
                    </a:ext>
                  </a:extLst>
                </a:gridCol>
                <a:gridCol w="6264696">
                  <a:extLst>
                    <a:ext uri="{9D8B030D-6E8A-4147-A177-3AD203B41FA5}">
                      <a16:colId xmlns:a16="http://schemas.microsoft.com/office/drawing/2014/main" val="20001"/>
                    </a:ext>
                  </a:extLst>
                </a:gridCol>
              </a:tblGrid>
              <a:tr h="312036">
                <a:tc>
                  <a:txBody>
                    <a:bodyPr/>
                    <a:lstStyle/>
                    <a:p>
                      <a:pPr>
                        <a:lnSpc>
                          <a:spcPct val="107000"/>
                        </a:lnSpc>
                        <a:spcBef>
                          <a:spcPts val="300"/>
                        </a:spcBef>
                        <a:spcAft>
                          <a:spcPts val="300"/>
                        </a:spcAft>
                      </a:pPr>
                      <a:r>
                        <a:rPr lang="en-GB" sz="2000" dirty="0">
                          <a:effectLst/>
                        </a:rPr>
                        <a:t>Data source</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2000">
                          <a:effectLst/>
                        </a:rPr>
                        <a:t>Characteristics</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872207">
                <a:tc>
                  <a:txBody>
                    <a:bodyPr/>
                    <a:lstStyle/>
                    <a:p>
                      <a:pPr>
                        <a:lnSpc>
                          <a:spcPct val="107000"/>
                        </a:lnSpc>
                        <a:spcBef>
                          <a:spcPts val="300"/>
                        </a:spcBef>
                        <a:spcAft>
                          <a:spcPts val="300"/>
                        </a:spcAft>
                      </a:pPr>
                      <a:r>
                        <a:rPr lang="en-GB" sz="2000">
                          <a:effectLst/>
                        </a:rPr>
                        <a:t>Administrative data</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2000" dirty="0">
                          <a:effectLst/>
                        </a:rPr>
                        <a:t>Derived from an administrative source, that is, by an “organizational unit responsible for implementing an administrative regulation (or group of regulations) for which the corresponding register of units and the transactions are viewed as a source of statistical data”</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24069">
                <a:tc>
                  <a:txBody>
                    <a:bodyPr/>
                    <a:lstStyle/>
                    <a:p>
                      <a:pPr>
                        <a:lnSpc>
                          <a:spcPct val="107000"/>
                        </a:lnSpc>
                        <a:spcBef>
                          <a:spcPts val="300"/>
                        </a:spcBef>
                        <a:spcAft>
                          <a:spcPts val="300"/>
                        </a:spcAft>
                      </a:pPr>
                      <a:r>
                        <a:rPr lang="en-GB" sz="2000">
                          <a:effectLst/>
                        </a:rPr>
                        <a:t>Statistical surveys</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2000">
                          <a:effectLst/>
                        </a:rPr>
                        <a:t>Sample surveys and censuses</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36104">
                <a:tc>
                  <a:txBody>
                    <a:bodyPr/>
                    <a:lstStyle/>
                    <a:p>
                      <a:pPr>
                        <a:lnSpc>
                          <a:spcPct val="107000"/>
                        </a:lnSpc>
                        <a:spcBef>
                          <a:spcPts val="300"/>
                        </a:spcBef>
                        <a:spcAft>
                          <a:spcPts val="300"/>
                        </a:spcAft>
                      </a:pPr>
                      <a:r>
                        <a:rPr lang="en-GB" sz="2000">
                          <a:effectLst/>
                        </a:rPr>
                        <a:t>Modelling</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2000" dirty="0">
                          <a:effectLst/>
                        </a:rPr>
                        <a:t>Estimation of a variable/data item which cannot be measured directly, but is estimated based on measurable and observable data</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36104">
                <a:tc>
                  <a:txBody>
                    <a:bodyPr/>
                    <a:lstStyle/>
                    <a:p>
                      <a:pPr>
                        <a:lnSpc>
                          <a:spcPct val="107000"/>
                        </a:lnSpc>
                        <a:spcBef>
                          <a:spcPts val="300"/>
                        </a:spcBef>
                        <a:spcAft>
                          <a:spcPts val="300"/>
                        </a:spcAft>
                      </a:pPr>
                      <a:r>
                        <a:rPr lang="en-GB" sz="2000">
                          <a:effectLst/>
                        </a:rPr>
                        <a:t>In situ measurements</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2000" dirty="0">
                          <a:effectLst/>
                        </a:rPr>
                        <a:t>Techniques to collect detailed consumption data based on a measuring device which, for example, can be installed at the point of final consumption</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0" name="Rectangle 4"/>
          <p:cNvSpPr>
            <a:spLocks noChangeArrowheads="1"/>
          </p:cNvSpPr>
          <p:nvPr/>
        </p:nvSpPr>
        <p:spPr bwMode="auto">
          <a:xfrm>
            <a:off x="1965325" y="2756585"/>
            <a:ext cx="58470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3" name="Titel 2"/>
          <p:cNvSpPr>
            <a:spLocks noGrp="1"/>
          </p:cNvSpPr>
          <p:nvPr>
            <p:ph type="title"/>
          </p:nvPr>
        </p:nvSpPr>
        <p:spPr/>
        <p:txBody>
          <a:bodyPr/>
          <a:lstStyle/>
          <a:p>
            <a:r>
              <a:rPr lang="fr-FR" sz="3200" b="0" dirty="0"/>
              <a:t>A.4  </a:t>
            </a:r>
            <a:r>
              <a:rPr lang="fr-FR" sz="3200" b="0" dirty="0" err="1"/>
              <a:t>Fossil</a:t>
            </a:r>
            <a:r>
              <a:rPr lang="fr-FR" sz="3200" b="0" dirty="0"/>
              <a:t> fuels – </a:t>
            </a:r>
            <a:r>
              <a:rPr lang="fr-FR" dirty="0"/>
              <a:t>data sources</a:t>
            </a:r>
            <a:endParaRPr lang="de-AT" dirty="0"/>
          </a:p>
        </p:txBody>
      </p:sp>
    </p:spTree>
    <p:extLst>
      <p:ext uri="{BB962C8B-B14F-4D97-AF65-F5344CB8AC3E}">
        <p14:creationId xmlns:p14="http://schemas.microsoft.com/office/powerpoint/2010/main" val="1422503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Program </a:t>
            </a:r>
            <a:endParaRPr lang="en-GB" dirty="0"/>
          </a:p>
        </p:txBody>
      </p:sp>
      <p:sp>
        <p:nvSpPr>
          <p:cNvPr id="3" name="Inhaltsplatzhalter 2"/>
          <p:cNvSpPr>
            <a:spLocks noGrp="1"/>
          </p:cNvSpPr>
          <p:nvPr>
            <p:ph idx="1"/>
          </p:nvPr>
        </p:nvSpPr>
        <p:spPr>
          <a:xfrm>
            <a:off x="179512" y="1244312"/>
            <a:ext cx="8784976" cy="5425048"/>
          </a:xfrm>
        </p:spPr>
        <p:txBody>
          <a:bodyPr>
            <a:normAutofit fontScale="62500" lnSpcReduction="20000"/>
          </a:bodyPr>
          <a:lstStyle/>
          <a:p>
            <a:pPr marL="0" indent="0">
              <a:lnSpc>
                <a:spcPct val="134000"/>
              </a:lnSpc>
              <a:buNone/>
            </a:pPr>
            <a:r>
              <a:rPr lang="en-GB" sz="3500" b="1" dirty="0" smtClean="0">
                <a:solidFill>
                  <a:schemeClr val="bg1">
                    <a:lumMod val="65000"/>
                  </a:schemeClr>
                </a:solidFill>
              </a:rPr>
              <a:t>Webinar #1 (90 minutes) </a:t>
            </a:r>
          </a:p>
          <a:p>
            <a:pPr lvl="1">
              <a:lnSpc>
                <a:spcPct val="134000"/>
              </a:lnSpc>
            </a:pPr>
            <a:r>
              <a:rPr lang="en-GB" sz="3200" dirty="0" smtClean="0">
                <a:solidFill>
                  <a:schemeClr val="bg1">
                    <a:lumMod val="65000"/>
                  </a:schemeClr>
                </a:solidFill>
              </a:rPr>
              <a:t>MFA, SDGs and UN Environment engagement</a:t>
            </a:r>
          </a:p>
          <a:p>
            <a:pPr lvl="1">
              <a:lnSpc>
                <a:spcPct val="134000"/>
              </a:lnSpc>
            </a:pPr>
            <a:r>
              <a:rPr lang="en-GB" sz="3200" dirty="0" smtClean="0">
                <a:solidFill>
                  <a:schemeClr val="bg1">
                    <a:lumMod val="65000"/>
                  </a:schemeClr>
                </a:solidFill>
              </a:rPr>
              <a:t>Purpose and use of material flow accounts </a:t>
            </a:r>
          </a:p>
          <a:p>
            <a:pPr marL="914400" lvl="2" indent="0">
              <a:lnSpc>
                <a:spcPct val="134000"/>
              </a:lnSpc>
              <a:buNone/>
            </a:pPr>
            <a:r>
              <a:rPr lang="en-GB" sz="2900" dirty="0" smtClean="0">
                <a:solidFill>
                  <a:schemeClr val="bg1">
                    <a:lumMod val="65000"/>
                  </a:schemeClr>
                </a:solidFill>
              </a:rPr>
              <a:t>Concept, methods, indicators </a:t>
            </a:r>
          </a:p>
          <a:p>
            <a:pPr lvl="1">
              <a:lnSpc>
                <a:spcPct val="134000"/>
              </a:lnSpc>
            </a:pPr>
            <a:r>
              <a:rPr lang="en-GB" sz="3200" dirty="0" smtClean="0">
                <a:solidFill>
                  <a:schemeClr val="bg1">
                    <a:lumMod val="65000"/>
                  </a:schemeClr>
                </a:solidFill>
              </a:rPr>
              <a:t>Practical application of material flow accounts </a:t>
            </a:r>
          </a:p>
          <a:p>
            <a:pPr marL="914400" lvl="2" indent="0">
              <a:lnSpc>
                <a:spcPct val="134000"/>
              </a:lnSpc>
              <a:buNone/>
            </a:pPr>
            <a:r>
              <a:rPr lang="en-GB" sz="2900" dirty="0" smtClean="0">
                <a:solidFill>
                  <a:schemeClr val="bg1">
                    <a:lumMod val="65000"/>
                  </a:schemeClr>
                </a:solidFill>
              </a:rPr>
              <a:t>Domestic Extraction </a:t>
            </a:r>
          </a:p>
          <a:p>
            <a:pPr marL="914400" lvl="2" indent="0">
              <a:lnSpc>
                <a:spcPct val="134000"/>
              </a:lnSpc>
              <a:buNone/>
            </a:pPr>
            <a:endParaRPr lang="en-GB" sz="1600" dirty="0" smtClean="0"/>
          </a:p>
          <a:p>
            <a:pPr marL="0" indent="0">
              <a:lnSpc>
                <a:spcPct val="134000"/>
              </a:lnSpc>
              <a:buNone/>
            </a:pPr>
            <a:r>
              <a:rPr lang="en-GB" sz="3500" b="1" dirty="0" smtClean="0"/>
              <a:t>Webinar #2 (90 minutes)  </a:t>
            </a:r>
          </a:p>
          <a:p>
            <a:pPr lvl="1">
              <a:lnSpc>
                <a:spcPct val="134000"/>
              </a:lnSpc>
            </a:pPr>
            <a:r>
              <a:rPr lang="en-GB" sz="3200" dirty="0" smtClean="0"/>
              <a:t>Practical application of material flow accounts </a:t>
            </a:r>
          </a:p>
          <a:p>
            <a:pPr marL="914400" lvl="2" indent="0">
              <a:lnSpc>
                <a:spcPct val="134000"/>
              </a:lnSpc>
              <a:buNone/>
            </a:pPr>
            <a:r>
              <a:rPr lang="en-GB" sz="2900" dirty="0" smtClean="0"/>
              <a:t>Domestic Extraction, trade, waste and emissions</a:t>
            </a:r>
          </a:p>
          <a:p>
            <a:pPr marL="914400" lvl="2" indent="0">
              <a:lnSpc>
                <a:spcPct val="134000"/>
              </a:lnSpc>
              <a:buNone/>
            </a:pPr>
            <a:r>
              <a:rPr lang="en-GB" sz="2900" dirty="0" smtClean="0"/>
              <a:t>Material footprints and material stock accounts </a:t>
            </a:r>
          </a:p>
          <a:p>
            <a:pPr marL="914400" lvl="2" indent="0">
              <a:lnSpc>
                <a:spcPct val="134000"/>
              </a:lnSpc>
              <a:buNone/>
            </a:pPr>
            <a:r>
              <a:rPr lang="en-GB" sz="2900" dirty="0" smtClean="0"/>
              <a:t>Specific issues according to country requirements </a:t>
            </a:r>
          </a:p>
          <a:p>
            <a:pPr lvl="1">
              <a:lnSpc>
                <a:spcPct val="134000"/>
              </a:lnSpc>
            </a:pPr>
            <a:r>
              <a:rPr lang="en-GB" sz="3200" dirty="0" smtClean="0"/>
              <a:t>Outlook towards the country visit and </a:t>
            </a:r>
            <a:br>
              <a:rPr lang="en-GB" sz="3200" dirty="0" smtClean="0"/>
            </a:br>
            <a:r>
              <a:rPr lang="en-GB" sz="3200" dirty="0" smtClean="0"/>
              <a:t>expectation for the collaboration with ONS </a:t>
            </a:r>
            <a:endParaRPr lang="en-GB" sz="3200" dirty="0"/>
          </a:p>
        </p:txBody>
      </p:sp>
    </p:spTree>
    <p:extLst>
      <p:ext uri="{BB962C8B-B14F-4D97-AF65-F5344CB8AC3E}">
        <p14:creationId xmlns:p14="http://schemas.microsoft.com/office/powerpoint/2010/main" val="4042609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1965325" y="2756585"/>
            <a:ext cx="58470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Tabelle 2"/>
          <p:cNvGraphicFramePr>
            <a:graphicFrameLocks noGrp="1"/>
          </p:cNvGraphicFramePr>
          <p:nvPr/>
        </p:nvGraphicFramePr>
        <p:xfrm>
          <a:off x="323529" y="1772817"/>
          <a:ext cx="8496942" cy="1800198"/>
        </p:xfrm>
        <a:graphic>
          <a:graphicData uri="http://schemas.openxmlformats.org/drawingml/2006/table">
            <a:tbl>
              <a:tblPr firstRow="1" firstCol="1" bandRow="1">
                <a:tableStyleId>{5C22544A-7EE6-4342-B048-85BDC9FD1C3A}</a:tableStyleId>
              </a:tblPr>
              <a:tblGrid>
                <a:gridCol w="2832314">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832314">
                  <a:extLst>
                    <a:ext uri="{9D8B030D-6E8A-4147-A177-3AD203B41FA5}">
                      <a16:colId xmlns:a16="http://schemas.microsoft.com/office/drawing/2014/main" val="20002"/>
                    </a:ext>
                  </a:extLst>
                </a:gridCol>
              </a:tblGrid>
              <a:tr h="347609">
                <a:tc>
                  <a:txBody>
                    <a:bodyPr/>
                    <a:lstStyle/>
                    <a:p>
                      <a:pPr>
                        <a:lnSpc>
                          <a:spcPct val="107000"/>
                        </a:lnSpc>
                        <a:spcBef>
                          <a:spcPts val="300"/>
                        </a:spcBef>
                        <a:spcAft>
                          <a:spcPts val="300"/>
                        </a:spcAft>
                      </a:pPr>
                      <a:r>
                        <a:rPr lang="en-GB" sz="2000" dirty="0">
                          <a:effectLst/>
                        </a:rPr>
                        <a:t>Data collection method</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2000">
                          <a:effectLst/>
                        </a:rPr>
                        <a:t>Data sources</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2000" dirty="0">
                          <a:effectLst/>
                        </a:rPr>
                        <a:t>Potential data observed</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7609">
                <a:tc>
                  <a:txBody>
                    <a:bodyPr/>
                    <a:lstStyle/>
                    <a:p>
                      <a:pPr>
                        <a:lnSpc>
                          <a:spcPct val="107000"/>
                        </a:lnSpc>
                        <a:spcBef>
                          <a:spcPts val="300"/>
                        </a:spcBef>
                        <a:spcAft>
                          <a:spcPts val="300"/>
                        </a:spcAft>
                      </a:pPr>
                      <a:r>
                        <a:rPr lang="en-GB" sz="2000">
                          <a:effectLst/>
                        </a:rPr>
                        <a:t>administrative data</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GB" sz="2000">
                          <a:effectLst/>
                        </a:rPr>
                        <a:t>data owners</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rowSpan="2">
                  <a:txBody>
                    <a:bodyPr/>
                    <a:lstStyle/>
                    <a:p>
                      <a:pPr>
                        <a:lnSpc>
                          <a:spcPct val="107000"/>
                        </a:lnSpc>
                        <a:spcBef>
                          <a:spcPts val="300"/>
                        </a:spcBef>
                        <a:spcAft>
                          <a:spcPts val="300"/>
                        </a:spcAft>
                      </a:pPr>
                      <a:r>
                        <a:rPr lang="en-GB" sz="2000" dirty="0">
                          <a:effectLst/>
                        </a:rPr>
                        <a:t>coal production</a:t>
                      </a:r>
                    </a:p>
                    <a:p>
                      <a:pPr>
                        <a:lnSpc>
                          <a:spcPct val="107000"/>
                        </a:lnSpc>
                        <a:spcBef>
                          <a:spcPts val="300"/>
                        </a:spcBef>
                        <a:spcAft>
                          <a:spcPts val="300"/>
                        </a:spcAft>
                      </a:pPr>
                      <a:r>
                        <a:rPr lang="en-GB" sz="2000" dirty="0">
                          <a:effectLst/>
                        </a:rPr>
                        <a:t>crude oil production</a:t>
                      </a:r>
                    </a:p>
                    <a:p>
                      <a:pPr>
                        <a:lnSpc>
                          <a:spcPct val="107000"/>
                        </a:lnSpc>
                        <a:spcBef>
                          <a:spcPts val="300"/>
                        </a:spcBef>
                        <a:spcAft>
                          <a:spcPts val="300"/>
                        </a:spcAft>
                      </a:pPr>
                      <a:r>
                        <a:rPr lang="en-GB" sz="2000" dirty="0">
                          <a:effectLst/>
                        </a:rPr>
                        <a:t>natural gas production</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104980">
                <a:tc>
                  <a:txBody>
                    <a:bodyPr/>
                    <a:lstStyle/>
                    <a:p>
                      <a:pPr>
                        <a:lnSpc>
                          <a:spcPct val="107000"/>
                        </a:lnSpc>
                        <a:spcBef>
                          <a:spcPts val="300"/>
                        </a:spcBef>
                        <a:spcAft>
                          <a:spcPts val="300"/>
                        </a:spcAft>
                      </a:pPr>
                      <a:r>
                        <a:rPr lang="en-GB" sz="2000">
                          <a:effectLst/>
                        </a:rPr>
                        <a:t>census/sample survey</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2000" dirty="0">
                          <a:effectLst/>
                        </a:rPr>
                        <a:t>entities in the mining</a:t>
                      </a:r>
                    </a:p>
                    <a:p>
                      <a:pPr>
                        <a:lnSpc>
                          <a:spcPct val="107000"/>
                        </a:lnSpc>
                        <a:spcBef>
                          <a:spcPts val="300"/>
                        </a:spcBef>
                        <a:spcAft>
                          <a:spcPts val="300"/>
                        </a:spcAft>
                      </a:pPr>
                      <a:r>
                        <a:rPr lang="en-GB" sz="2000" dirty="0">
                          <a:effectLst/>
                        </a:rPr>
                        <a:t>industry (coal, oil, gas)</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10002"/>
                  </a:ext>
                </a:extLst>
              </a:tr>
            </a:tbl>
          </a:graphicData>
        </a:graphic>
      </p:graphicFrame>
      <p:sp>
        <p:nvSpPr>
          <p:cNvPr id="4" name="Titel 3"/>
          <p:cNvSpPr>
            <a:spLocks noGrp="1"/>
          </p:cNvSpPr>
          <p:nvPr>
            <p:ph type="title"/>
          </p:nvPr>
        </p:nvSpPr>
        <p:spPr/>
        <p:txBody>
          <a:bodyPr/>
          <a:lstStyle/>
          <a:p>
            <a:r>
              <a:rPr lang="fr-FR" sz="3200" b="0" dirty="0"/>
              <a:t>A.4  </a:t>
            </a:r>
            <a:r>
              <a:rPr lang="fr-FR" sz="3200" b="0" dirty="0" err="1"/>
              <a:t>Fossil</a:t>
            </a:r>
            <a:r>
              <a:rPr lang="fr-FR" sz="3200" b="0" dirty="0"/>
              <a:t> fuels – </a:t>
            </a:r>
            <a:r>
              <a:rPr lang="fr-FR" dirty="0"/>
              <a:t>data sources</a:t>
            </a:r>
            <a:endParaRPr lang="de-AT" dirty="0"/>
          </a:p>
        </p:txBody>
      </p:sp>
    </p:spTree>
    <p:extLst>
      <p:ext uri="{BB962C8B-B14F-4D97-AF65-F5344CB8AC3E}">
        <p14:creationId xmlns:p14="http://schemas.microsoft.com/office/powerpoint/2010/main" val="1426430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1965325" y="2756585"/>
            <a:ext cx="58470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 name="Inhaltsplatzhalter 2"/>
          <p:cNvSpPr>
            <a:spLocks noGrp="1"/>
          </p:cNvSpPr>
          <p:nvPr>
            <p:ph idx="1"/>
          </p:nvPr>
        </p:nvSpPr>
        <p:spPr>
          <a:xfrm>
            <a:off x="179512" y="1244312"/>
            <a:ext cx="8784976" cy="2832760"/>
          </a:xfrm>
        </p:spPr>
        <p:txBody>
          <a:bodyPr>
            <a:noAutofit/>
          </a:bodyPr>
          <a:lstStyle/>
          <a:p>
            <a:pPr marL="0" indent="0">
              <a:buNone/>
            </a:pPr>
            <a:r>
              <a:rPr lang="de-DE" sz="2400" dirty="0" smtClean="0"/>
              <a:t>Natural gas:</a:t>
            </a:r>
            <a:endParaRPr lang="en-GB" sz="2400" dirty="0" smtClean="0"/>
          </a:p>
          <a:p>
            <a:r>
              <a:rPr lang="en-GB" sz="2400" dirty="0" smtClean="0"/>
              <a:t>Often </a:t>
            </a:r>
            <a:r>
              <a:rPr lang="en-GB" sz="2400" dirty="0"/>
              <a:t>reported in volume or energy content (“gross calorific value”, GCV</a:t>
            </a:r>
            <a:r>
              <a:rPr lang="en-GB" sz="2400" dirty="0" smtClean="0"/>
              <a:t>)</a:t>
            </a:r>
          </a:p>
          <a:p>
            <a:r>
              <a:rPr lang="en-GB" sz="2400" dirty="0" smtClean="0"/>
              <a:t>For </a:t>
            </a:r>
            <a:r>
              <a:rPr lang="en-GB" sz="2400" dirty="0"/>
              <a:t>conversion into metric tonnes ideally </a:t>
            </a:r>
            <a:r>
              <a:rPr lang="en-GB" sz="2400" dirty="0" smtClean="0"/>
              <a:t>apply region </a:t>
            </a:r>
            <a:r>
              <a:rPr lang="en-GB" sz="2400" dirty="0"/>
              <a:t>specific factors </a:t>
            </a:r>
            <a:endParaRPr lang="en-GB" sz="2400" dirty="0" smtClean="0"/>
          </a:p>
          <a:p>
            <a:r>
              <a:rPr lang="en-GB" sz="2400" dirty="0" smtClean="0"/>
              <a:t>Where </a:t>
            </a:r>
            <a:r>
              <a:rPr lang="en-GB" sz="2400" dirty="0"/>
              <a:t>no such data are available, average factors can be applied </a:t>
            </a:r>
            <a:endParaRPr lang="en-AU" sz="2400" dirty="0"/>
          </a:p>
        </p:txBody>
      </p:sp>
      <p:graphicFrame>
        <p:nvGraphicFramePr>
          <p:cNvPr id="4" name="Tabelle 3"/>
          <p:cNvGraphicFramePr>
            <a:graphicFrameLocks noGrp="1"/>
          </p:cNvGraphicFramePr>
          <p:nvPr/>
        </p:nvGraphicFramePr>
        <p:xfrm>
          <a:off x="323528" y="4437112"/>
          <a:ext cx="8496944" cy="1368152"/>
        </p:xfrm>
        <a:graphic>
          <a:graphicData uri="http://schemas.openxmlformats.org/drawingml/2006/table">
            <a:tbl>
              <a:tblPr firstRow="1" firstCol="1" bandRow="1">
                <a:tableStyleId>{5C22544A-7EE6-4342-B048-85BDC9FD1C3A}</a:tableStyleId>
              </a:tblPr>
              <a:tblGrid>
                <a:gridCol w="5055940">
                  <a:extLst>
                    <a:ext uri="{9D8B030D-6E8A-4147-A177-3AD203B41FA5}">
                      <a16:colId xmlns:a16="http://schemas.microsoft.com/office/drawing/2014/main" val="20000"/>
                    </a:ext>
                  </a:extLst>
                </a:gridCol>
                <a:gridCol w="1720502">
                  <a:extLst>
                    <a:ext uri="{9D8B030D-6E8A-4147-A177-3AD203B41FA5}">
                      <a16:colId xmlns:a16="http://schemas.microsoft.com/office/drawing/2014/main" val="20001"/>
                    </a:ext>
                  </a:extLst>
                </a:gridCol>
                <a:gridCol w="1720502">
                  <a:extLst>
                    <a:ext uri="{9D8B030D-6E8A-4147-A177-3AD203B41FA5}">
                      <a16:colId xmlns:a16="http://schemas.microsoft.com/office/drawing/2014/main" val="20002"/>
                    </a:ext>
                  </a:extLst>
                </a:gridCol>
              </a:tblGrid>
              <a:tr h="684076">
                <a:tc>
                  <a:txBody>
                    <a:bodyPr/>
                    <a:lstStyle/>
                    <a:p>
                      <a:pPr>
                        <a:lnSpc>
                          <a:spcPct val="107000"/>
                        </a:lnSpc>
                        <a:spcBef>
                          <a:spcPts val="1200"/>
                        </a:spcBef>
                        <a:spcAft>
                          <a:spcPts val="0"/>
                        </a:spcAft>
                      </a:pPr>
                      <a:r>
                        <a:rPr lang="en-GB" sz="2000">
                          <a:effectLst/>
                        </a:rPr>
                        <a:t>kg / m³ (standard cubic metre at 15 °C)</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1200"/>
                        </a:spcBef>
                        <a:spcAft>
                          <a:spcPts val="0"/>
                        </a:spcAft>
                      </a:pPr>
                      <a:r>
                        <a:rPr lang="en-GB" sz="2000">
                          <a:effectLst/>
                        </a:rPr>
                        <a:t>GCV [MJ/kg] </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1200"/>
                        </a:spcBef>
                        <a:spcAft>
                          <a:spcPts val="0"/>
                        </a:spcAft>
                      </a:pPr>
                      <a:r>
                        <a:rPr lang="en-GB" sz="2000">
                          <a:effectLst/>
                        </a:rPr>
                        <a:t>GCV [MJ/m³]</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84076">
                <a:tc>
                  <a:txBody>
                    <a:bodyPr/>
                    <a:lstStyle/>
                    <a:p>
                      <a:pPr>
                        <a:lnSpc>
                          <a:spcPct val="107000"/>
                        </a:lnSpc>
                        <a:spcBef>
                          <a:spcPts val="1200"/>
                        </a:spcBef>
                        <a:spcAft>
                          <a:spcPts val="0"/>
                        </a:spcAft>
                      </a:pPr>
                      <a:r>
                        <a:rPr lang="en-GB" sz="2000">
                          <a:effectLst/>
                        </a:rPr>
                        <a:t>0.8</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1200"/>
                        </a:spcBef>
                        <a:spcAft>
                          <a:spcPts val="0"/>
                        </a:spcAft>
                      </a:pPr>
                      <a:r>
                        <a:rPr lang="en-GB" sz="2000">
                          <a:effectLst/>
                        </a:rPr>
                        <a:t>50</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Bef>
                          <a:spcPts val="1200"/>
                        </a:spcBef>
                        <a:spcAft>
                          <a:spcPts val="0"/>
                        </a:spcAft>
                      </a:pPr>
                      <a:r>
                        <a:rPr lang="en-GB" sz="2000" dirty="0">
                          <a:effectLst/>
                        </a:rPr>
                        <a:t>40</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Titel 2"/>
          <p:cNvSpPr>
            <a:spLocks noGrp="1"/>
          </p:cNvSpPr>
          <p:nvPr>
            <p:ph type="title"/>
          </p:nvPr>
        </p:nvSpPr>
        <p:spPr/>
        <p:txBody>
          <a:bodyPr/>
          <a:lstStyle/>
          <a:p>
            <a:r>
              <a:rPr lang="en-US" sz="3200" b="0" dirty="0"/>
              <a:t>A.4  Fossil fuels – </a:t>
            </a:r>
            <a:r>
              <a:rPr lang="en-US" dirty="0"/>
              <a:t>special cases</a:t>
            </a:r>
            <a:endParaRPr lang="de-AT" dirty="0"/>
          </a:p>
        </p:txBody>
      </p:sp>
    </p:spTree>
    <p:extLst>
      <p:ext uri="{BB962C8B-B14F-4D97-AF65-F5344CB8AC3E}">
        <p14:creationId xmlns:p14="http://schemas.microsoft.com/office/powerpoint/2010/main" val="3737636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smtClean="0"/>
              <a:t>DE metal ores </a:t>
            </a:r>
            <a:endParaRPr lang="en-GB" dirty="0"/>
          </a:p>
        </p:txBody>
      </p:sp>
      <p:sp>
        <p:nvSpPr>
          <p:cNvPr id="2" name="Untertitel 1"/>
          <p:cNvSpPr>
            <a:spLocks noGrp="1"/>
          </p:cNvSpPr>
          <p:nvPr>
            <p:ph type="subTitle" idx="1"/>
          </p:nvPr>
        </p:nvSpPr>
        <p:spPr/>
        <p:txBody>
          <a:bodyPr/>
          <a:lstStyle/>
          <a:p>
            <a:endParaRPr lang="de-AT"/>
          </a:p>
        </p:txBody>
      </p:sp>
    </p:spTree>
    <p:extLst>
      <p:ext uri="{BB962C8B-B14F-4D97-AF65-F5344CB8AC3E}">
        <p14:creationId xmlns:p14="http://schemas.microsoft.com/office/powerpoint/2010/main" val="3984429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244312"/>
            <a:ext cx="8784976" cy="5613688"/>
          </a:xfrm>
        </p:spPr>
        <p:txBody>
          <a:bodyPr>
            <a:normAutofit fontScale="92500" lnSpcReduction="10000"/>
          </a:bodyPr>
          <a:lstStyle/>
          <a:p>
            <a:r>
              <a:rPr lang="en-GB" sz="2400" dirty="0" smtClean="0"/>
              <a:t>For </a:t>
            </a:r>
            <a:r>
              <a:rPr lang="en-GB" sz="2400" dirty="0"/>
              <a:t>EW-MFA purposes, only that portion of the excavated rock should be </a:t>
            </a:r>
            <a:r>
              <a:rPr lang="en-GB" sz="2400" dirty="0" smtClean="0"/>
              <a:t>counted, which </a:t>
            </a:r>
            <a:r>
              <a:rPr lang="en-GB" sz="2400" dirty="0"/>
              <a:t>is to be processed in some way, to obtain the desired </a:t>
            </a:r>
            <a:r>
              <a:rPr lang="en-GB" sz="2400" dirty="0" smtClean="0"/>
              <a:t>metals. </a:t>
            </a:r>
          </a:p>
          <a:p>
            <a:r>
              <a:rPr lang="en-GB" sz="2400" dirty="0" smtClean="0"/>
              <a:t>Any </a:t>
            </a:r>
            <a:r>
              <a:rPr lang="en-GB" sz="2400" dirty="0"/>
              <a:t>soil or rock which is simply excavated and moved, to gain access to the metal ore itself, should not be counted as </a:t>
            </a:r>
            <a:r>
              <a:rPr lang="en-GB" sz="2400" dirty="0" smtClean="0"/>
              <a:t>ore (overburden and non processed rock)</a:t>
            </a:r>
          </a:p>
          <a:p>
            <a:r>
              <a:rPr lang="en-GB" sz="2400" dirty="0" smtClean="0"/>
              <a:t>Typically</a:t>
            </a:r>
            <a:r>
              <a:rPr lang="en-GB" sz="2400" dirty="0"/>
              <a:t>, </a:t>
            </a:r>
            <a:r>
              <a:rPr lang="en-GB" sz="2400" dirty="0" smtClean="0"/>
              <a:t>great </a:t>
            </a:r>
            <a:r>
              <a:rPr lang="en-GB" sz="2400" dirty="0"/>
              <a:t>majority (often a ratio &gt; 3:1) of </a:t>
            </a:r>
            <a:r>
              <a:rPr lang="en-GB" sz="2400" dirty="0" smtClean="0"/>
              <a:t>excavated soil </a:t>
            </a:r>
            <a:r>
              <a:rPr lang="en-GB" sz="2400" dirty="0"/>
              <a:t>and rock </a:t>
            </a:r>
            <a:r>
              <a:rPr lang="en-GB" sz="2400" dirty="0" smtClean="0"/>
              <a:t>not </a:t>
            </a:r>
            <a:r>
              <a:rPr lang="en-GB" sz="2400" dirty="0"/>
              <a:t>counted at all as part of </a:t>
            </a:r>
            <a:r>
              <a:rPr lang="en-GB" sz="2400" dirty="0" smtClean="0"/>
              <a:t>EW-MFA</a:t>
            </a:r>
          </a:p>
          <a:p>
            <a:r>
              <a:rPr lang="en-GB" sz="2400" dirty="0" smtClean="0"/>
              <a:t>Often, </a:t>
            </a:r>
            <a:r>
              <a:rPr lang="en-GB" sz="2400" dirty="0"/>
              <a:t>ores from </a:t>
            </a:r>
            <a:r>
              <a:rPr lang="en-GB" sz="2400" dirty="0" smtClean="0"/>
              <a:t>same </a:t>
            </a:r>
            <a:r>
              <a:rPr lang="en-GB" sz="2400" dirty="0"/>
              <a:t>deposit </a:t>
            </a:r>
            <a:r>
              <a:rPr lang="en-GB" sz="2400" dirty="0" smtClean="0"/>
              <a:t>processed </a:t>
            </a:r>
            <a:r>
              <a:rPr lang="en-GB" sz="2400" dirty="0"/>
              <a:t>in different ways, depending on metal content and the specific metallurgical characteristics of the ore. </a:t>
            </a:r>
            <a:endParaRPr lang="en-GB" sz="2400" dirty="0" smtClean="0"/>
          </a:p>
          <a:p>
            <a:r>
              <a:rPr lang="en-GB" sz="2400" dirty="0" smtClean="0"/>
              <a:t>Example: high </a:t>
            </a:r>
            <a:r>
              <a:rPr lang="en-GB" sz="2400" dirty="0"/>
              <a:t>grade </a:t>
            </a:r>
            <a:r>
              <a:rPr lang="en-GB" sz="2400" dirty="0" smtClean="0"/>
              <a:t>copper </a:t>
            </a:r>
            <a:r>
              <a:rPr lang="en-GB" sz="2400" dirty="0"/>
              <a:t>ores go directly into </a:t>
            </a:r>
            <a:r>
              <a:rPr lang="en-GB" sz="2400" dirty="0" smtClean="0"/>
              <a:t>milling </a:t>
            </a:r>
            <a:r>
              <a:rPr lang="en-GB" sz="2400" dirty="0"/>
              <a:t>and flotation process, while low grade ores </a:t>
            </a:r>
            <a:r>
              <a:rPr lang="en-GB" sz="2400" dirty="0" smtClean="0"/>
              <a:t>go </a:t>
            </a:r>
            <a:r>
              <a:rPr lang="en-GB" sz="2400" dirty="0"/>
              <a:t>to a “heap leaching” process. </a:t>
            </a:r>
            <a:r>
              <a:rPr lang="en-GB" sz="2400" dirty="0" smtClean="0"/>
              <a:t>Both </a:t>
            </a:r>
            <a:r>
              <a:rPr lang="en-GB" sz="2400" dirty="0"/>
              <a:t>should be counted as mined ore</a:t>
            </a:r>
            <a:r>
              <a:rPr lang="en-GB" sz="2400" dirty="0" smtClean="0"/>
              <a:t>.</a:t>
            </a:r>
          </a:p>
          <a:p>
            <a:r>
              <a:rPr lang="en-GB" sz="2400" dirty="0" smtClean="0"/>
              <a:t>EW-MFA: </a:t>
            </a:r>
            <a:r>
              <a:rPr lang="en-GB" sz="2400" dirty="0"/>
              <a:t>accounting </a:t>
            </a:r>
            <a:r>
              <a:rPr lang="en-GB" sz="2400" dirty="0" smtClean="0"/>
              <a:t>on </a:t>
            </a:r>
            <a:r>
              <a:rPr lang="en-GB" sz="2400" dirty="0"/>
              <a:t>a “run of mine” (ROM) basis</a:t>
            </a:r>
            <a:endParaRPr lang="en-AU" sz="2400" dirty="0"/>
          </a:p>
        </p:txBody>
      </p:sp>
      <p:sp>
        <p:nvSpPr>
          <p:cNvPr id="4" name="Titel 3"/>
          <p:cNvSpPr>
            <a:spLocks noGrp="1"/>
          </p:cNvSpPr>
          <p:nvPr>
            <p:ph type="title"/>
          </p:nvPr>
        </p:nvSpPr>
        <p:spPr/>
        <p:txBody>
          <a:bodyPr/>
          <a:lstStyle/>
          <a:p>
            <a:r>
              <a:rPr lang="en-US" sz="2800" dirty="0"/>
              <a:t>A.2  Metal ores and M.2 Metal </a:t>
            </a:r>
            <a:r>
              <a:rPr lang="en-US" sz="2800" dirty="0" smtClean="0"/>
              <a:t>content – </a:t>
            </a:r>
            <a:br>
              <a:rPr lang="en-US" sz="2800" dirty="0" smtClean="0"/>
            </a:br>
            <a:r>
              <a:rPr lang="en-US" sz="2800" dirty="0" smtClean="0"/>
              <a:t>general </a:t>
            </a:r>
            <a:r>
              <a:rPr lang="en-US" sz="2800" dirty="0"/>
              <a:t>approach</a:t>
            </a:r>
            <a:endParaRPr lang="de-AT" sz="2800" dirty="0"/>
          </a:p>
        </p:txBody>
      </p:sp>
    </p:spTree>
    <p:extLst>
      <p:ext uri="{BB962C8B-B14F-4D97-AF65-F5344CB8AC3E}">
        <p14:creationId xmlns:p14="http://schemas.microsoft.com/office/powerpoint/2010/main" val="2250648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A.2  Metal ores and M.2 Metal content </a:t>
            </a:r>
            <a:r>
              <a:rPr lang="en-US" sz="2800" dirty="0" smtClean="0"/>
              <a:t>– </a:t>
            </a:r>
            <a:br>
              <a:rPr lang="en-US" sz="2800" dirty="0" smtClean="0"/>
            </a:br>
            <a:r>
              <a:rPr lang="en-US" sz="2800" dirty="0" smtClean="0"/>
              <a:t>structure </a:t>
            </a:r>
            <a:r>
              <a:rPr lang="en-US" sz="2800" dirty="0"/>
              <a:t>of MFA </a:t>
            </a:r>
            <a:r>
              <a:rPr lang="en-US" sz="2800" dirty="0" smtClean="0"/>
              <a:t>accounts</a:t>
            </a:r>
            <a:endParaRPr lang="de-AT" sz="2800" dirty="0"/>
          </a:p>
        </p:txBody>
      </p:sp>
      <p:sp>
        <p:nvSpPr>
          <p:cNvPr id="3" name="Slide Number Placeholder 2"/>
          <p:cNvSpPr>
            <a:spLocks noGrp="1"/>
          </p:cNvSpPr>
          <p:nvPr>
            <p:ph type="sldNum" sz="quarter" idx="4294967295"/>
          </p:nvPr>
        </p:nvSpPr>
        <p:spPr>
          <a:xfrm>
            <a:off x="0" y="6503988"/>
            <a:ext cx="288925" cy="127000"/>
          </a:xfrm>
          <a:prstGeom prst="rect">
            <a:avLst/>
          </a:prstGeom>
        </p:spPr>
        <p:txBody>
          <a:bodyPr/>
          <a:lstStyle/>
          <a:p>
            <a:fld id="{2ABE124A-B5C5-46E0-B944-45307B126769}" type="slidenum">
              <a:rPr lang="en-AU" smtClean="0"/>
              <a:pPr/>
              <a:t>24</a:t>
            </a:fld>
            <a:r>
              <a:rPr lang="en-AU" smtClean="0"/>
              <a:t>  |</a:t>
            </a:r>
            <a:endParaRPr lang="en-AU" dirty="0"/>
          </a:p>
        </p:txBody>
      </p:sp>
      <p:graphicFrame>
        <p:nvGraphicFramePr>
          <p:cNvPr id="6" name="Table 5"/>
          <p:cNvGraphicFramePr>
            <a:graphicFrameLocks noGrp="1"/>
          </p:cNvGraphicFramePr>
          <p:nvPr>
            <p:extLst/>
          </p:nvPr>
        </p:nvGraphicFramePr>
        <p:xfrm>
          <a:off x="619573" y="1556792"/>
          <a:ext cx="7920880" cy="4061339"/>
        </p:xfrm>
        <a:graphic>
          <a:graphicData uri="http://schemas.openxmlformats.org/drawingml/2006/table">
            <a:tbl>
              <a:tblPr/>
              <a:tblGrid>
                <a:gridCol w="2304256">
                  <a:extLst>
                    <a:ext uri="{9D8B030D-6E8A-4147-A177-3AD203B41FA5}">
                      <a16:colId xmlns:a16="http://schemas.microsoft.com/office/drawing/2014/main" val="20000"/>
                    </a:ext>
                  </a:extLst>
                </a:gridCol>
                <a:gridCol w="1240811">
                  <a:extLst>
                    <a:ext uri="{9D8B030D-6E8A-4147-A177-3AD203B41FA5}">
                      <a16:colId xmlns:a16="http://schemas.microsoft.com/office/drawing/2014/main" val="20001"/>
                    </a:ext>
                  </a:extLst>
                </a:gridCol>
                <a:gridCol w="4375813">
                  <a:extLst>
                    <a:ext uri="{9D8B030D-6E8A-4147-A177-3AD203B41FA5}">
                      <a16:colId xmlns:a16="http://schemas.microsoft.com/office/drawing/2014/main" val="20002"/>
                    </a:ext>
                  </a:extLst>
                </a:gridCol>
              </a:tblGrid>
              <a:tr h="181068">
                <a:tc>
                  <a:txBody>
                    <a:bodyPr/>
                    <a:lstStyle/>
                    <a:p>
                      <a:pPr algn="l" fontAlgn="b"/>
                      <a:r>
                        <a:rPr lang="en-AU" sz="1600" b="0" i="0" u="none" strike="noStrike" dirty="0" smtClean="0">
                          <a:solidFill>
                            <a:srgbClr val="000000"/>
                          </a:solidFill>
                          <a:effectLst/>
                          <a:latin typeface="Calibri" panose="020F0502020204030204" pitchFamily="34" charset="0"/>
                        </a:rPr>
                        <a:t>Iron</a:t>
                      </a:r>
                      <a:r>
                        <a:rPr lang="en-AU" sz="1600" b="0" i="0" u="none" strike="noStrike" baseline="0" dirty="0" smtClean="0">
                          <a:solidFill>
                            <a:srgbClr val="000000"/>
                          </a:solidFill>
                          <a:effectLst/>
                          <a:latin typeface="Calibri" panose="020F0502020204030204" pitchFamily="34" charset="0"/>
                        </a:rPr>
                        <a:t> ores</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smtClean="0">
                          <a:solidFill>
                            <a:srgbClr val="000000"/>
                          </a:solidFill>
                          <a:effectLst/>
                          <a:latin typeface="Calibri" panose="020F0502020204030204" pitchFamily="34" charset="0"/>
                        </a:rPr>
                        <a:t>A.2.1</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0"/>
                  </a:ext>
                </a:extLst>
              </a:tr>
              <a:tr h="181068">
                <a:tc>
                  <a:txBody>
                    <a:bodyPr/>
                    <a:lstStyle/>
                    <a:p>
                      <a:pPr marL="0" algn="l" defTabSz="914400" rtl="0" eaLnBrk="1" fontAlgn="b" latinLnBrk="0" hangingPunct="1"/>
                      <a:r>
                        <a:rPr lang="en-AU" sz="16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1"/>
                  </a:ext>
                </a:extLst>
              </a:tr>
              <a:tr h="181068">
                <a:tc>
                  <a:txBody>
                    <a:bodyPr/>
                    <a:lstStyle/>
                    <a:p>
                      <a:pPr algn="l" fontAlgn="b"/>
                      <a:r>
                        <a:rPr lang="en-AU" sz="1600" b="0" i="0" u="none" strike="noStrike" dirty="0" smtClean="0">
                          <a:solidFill>
                            <a:srgbClr val="000000"/>
                          </a:solidFill>
                          <a:effectLst/>
                          <a:latin typeface="Calibri" panose="020F0502020204030204" pitchFamily="34" charset="0"/>
                        </a:rPr>
                        <a:t>Aluminium ores</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smtClean="0">
                          <a:solidFill>
                            <a:srgbClr val="000000"/>
                          </a:solidFill>
                          <a:effectLst/>
                          <a:latin typeface="Calibri" panose="020F0502020204030204" pitchFamily="34" charset="0"/>
                        </a:rPr>
                        <a:t>A.2.2</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2"/>
                  </a:ext>
                </a:extLst>
              </a:tr>
              <a:tr h="181068">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3"/>
                  </a:ext>
                </a:extLst>
              </a:tr>
              <a:tr h="18106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 </a:t>
                      </a:r>
                      <a:r>
                        <a:rPr lang="en-AU" sz="1600" b="0" i="0" u="none" strike="noStrike" dirty="0" smtClean="0">
                          <a:solidFill>
                            <a:srgbClr val="000000"/>
                          </a:solidFill>
                          <a:effectLst/>
                          <a:latin typeface="Calibri" panose="020F0502020204030204" pitchFamily="34" charset="0"/>
                        </a:rPr>
                        <a:t>Other</a:t>
                      </a:r>
                      <a:r>
                        <a:rPr lang="en-AU" sz="1600" b="0" i="0" u="none" strike="noStrike" baseline="0" dirty="0" smtClean="0">
                          <a:solidFill>
                            <a:srgbClr val="000000"/>
                          </a:solidFill>
                          <a:effectLst/>
                          <a:latin typeface="Calibri" panose="020F0502020204030204" pitchFamily="34" charset="0"/>
                        </a:rPr>
                        <a:t> metal ores</a:t>
                      </a:r>
                      <a:endParaRPr lang="en-AU" sz="1600" b="0" i="0" u="none" strike="noStrike" dirty="0" smtClean="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smtClean="0">
                          <a:solidFill>
                            <a:srgbClr val="000000"/>
                          </a:solidFill>
                          <a:effectLst/>
                          <a:latin typeface="Calibri" panose="020F0502020204030204" pitchFamily="34" charset="0"/>
                        </a:rPr>
                        <a:t>A.2.3</a:t>
                      </a:r>
                    </a:p>
                  </a:txBody>
                  <a:tcPr marL="3051" marR="3051" marT="3051" marB="0" anchor="ctr">
                    <a:lnL>
                      <a:noFill/>
                    </a:lnL>
                    <a:lnR>
                      <a:noFill/>
                    </a:lnR>
                    <a:lnT>
                      <a:noFill/>
                    </a:lnT>
                    <a:lnB>
                      <a:noFill/>
                    </a:lnB>
                    <a:solidFill>
                      <a:srgbClr val="EBF1DE"/>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4"/>
                  </a:ext>
                </a:extLst>
              </a:tr>
              <a:tr h="181068">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5"/>
                  </a:ext>
                </a:extLst>
              </a:tr>
              <a:tr h="357974">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Metal content</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M.2.Ag</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Contained</a:t>
                      </a:r>
                      <a:r>
                        <a:rPr lang="en-AU" sz="1600" b="0" i="0" u="none" strike="noStrike" kern="1200" baseline="0" dirty="0" smtClean="0">
                          <a:solidFill>
                            <a:srgbClr val="000000"/>
                          </a:solidFill>
                          <a:effectLst/>
                          <a:latin typeface="Calibri" panose="020F0502020204030204" pitchFamily="34" charset="0"/>
                          <a:ea typeface="+mn-ea"/>
                          <a:cs typeface="+mn-cs"/>
                        </a:rPr>
                        <a:t> silver</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6"/>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M.2.Al</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Contained</a:t>
                      </a:r>
                      <a:r>
                        <a:rPr lang="en-AU" sz="1600" b="0" i="0" u="none" strike="noStrike" kern="1200" baseline="0" dirty="0" smtClean="0">
                          <a:solidFill>
                            <a:srgbClr val="000000"/>
                          </a:solidFill>
                          <a:effectLst/>
                          <a:latin typeface="Calibri" panose="020F0502020204030204" pitchFamily="34" charset="0"/>
                          <a:ea typeface="+mn-ea"/>
                          <a:cs typeface="+mn-cs"/>
                        </a:rPr>
                        <a:t> Aluminium</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7"/>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M.2.Au</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Contained</a:t>
                      </a:r>
                      <a:r>
                        <a:rPr lang="en-AU" sz="1600" b="0" i="0" u="none" strike="noStrike" kern="1200" baseline="0" dirty="0" smtClean="0">
                          <a:solidFill>
                            <a:srgbClr val="000000"/>
                          </a:solidFill>
                          <a:effectLst/>
                          <a:latin typeface="Calibri" panose="020F0502020204030204" pitchFamily="34" charset="0"/>
                          <a:ea typeface="+mn-ea"/>
                          <a:cs typeface="+mn-cs"/>
                        </a:rPr>
                        <a:t> Gold</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8"/>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9"/>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M.2.Cu</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kern="1200" dirty="0" smtClean="0">
                          <a:solidFill>
                            <a:srgbClr val="000000"/>
                          </a:solidFill>
                          <a:effectLst/>
                          <a:latin typeface="Calibri" panose="020F0502020204030204" pitchFamily="34" charset="0"/>
                          <a:ea typeface="+mn-ea"/>
                          <a:cs typeface="+mn-cs"/>
                        </a:rPr>
                        <a:t>Contained</a:t>
                      </a:r>
                      <a:r>
                        <a:rPr lang="en-AU" sz="1600" b="0" i="0" u="none" strike="noStrike" kern="1200" baseline="0" dirty="0" smtClean="0">
                          <a:solidFill>
                            <a:srgbClr val="000000"/>
                          </a:solidFill>
                          <a:effectLst/>
                          <a:latin typeface="Calibri" panose="020F0502020204030204" pitchFamily="34" charset="0"/>
                          <a:ea typeface="+mn-ea"/>
                          <a:cs typeface="+mn-cs"/>
                        </a:rPr>
                        <a:t> Copper</a:t>
                      </a:r>
                      <a:endParaRPr lang="en-AU" sz="1600" b="0" i="0" u="none" strike="noStrike" kern="1200" dirty="0" smtClean="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181068">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1"/>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M.2.Fe</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kern="1200" dirty="0" smtClean="0">
                          <a:solidFill>
                            <a:srgbClr val="000000"/>
                          </a:solidFill>
                          <a:effectLst/>
                          <a:latin typeface="Calibri" panose="020F0502020204030204" pitchFamily="34" charset="0"/>
                          <a:ea typeface="+mn-ea"/>
                          <a:cs typeface="+mn-cs"/>
                        </a:rPr>
                        <a:t>Contained Iron</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2"/>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kern="1200" dirty="0" smtClean="0">
                          <a:solidFill>
                            <a:srgbClr val="000000"/>
                          </a:solidFill>
                          <a:effectLst/>
                          <a:latin typeface="Calibri" panose="020F0502020204030204" pitchFamily="34" charset="0"/>
                          <a:ea typeface="+mn-ea"/>
                          <a:cs typeface="+mn-cs"/>
                        </a:rPr>
                        <a:t>…. M.2.x</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…..Contained x where x ix a metallic element</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3"/>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4"/>
                  </a:ext>
                </a:extLst>
              </a:tr>
              <a:tr h="203422">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smtClean="0">
                          <a:solidFill>
                            <a:srgbClr val="000000"/>
                          </a:solidFill>
                          <a:effectLst/>
                          <a:latin typeface="Calibri" panose="020F0502020204030204" pitchFamily="34" charset="0"/>
                          <a:ea typeface="+mn-ea"/>
                          <a:cs typeface="+mn-cs"/>
                        </a:rPr>
                        <a:t>M.2.Zn</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u="none" strike="noStrike" kern="1200" dirty="0" smtClean="0">
                          <a:solidFill>
                            <a:srgbClr val="000000"/>
                          </a:solidFill>
                          <a:effectLst/>
                          <a:latin typeface="Calibri" panose="020F0502020204030204" pitchFamily="34" charset="0"/>
                          <a:ea typeface="+mn-ea"/>
                          <a:cs typeface="+mn-cs"/>
                        </a:rPr>
                        <a:t>Contained Zinc</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75796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244312"/>
            <a:ext cx="8784976" cy="5613688"/>
          </a:xfrm>
        </p:spPr>
        <p:txBody>
          <a:bodyPr>
            <a:normAutofit fontScale="92500"/>
          </a:bodyPr>
          <a:lstStyle/>
          <a:p>
            <a:r>
              <a:rPr lang="en-AU" sz="2400" dirty="0"/>
              <a:t>Unlike fossil fuels and biomass, no one international agency charged with assembling data DE data (nearest things are USGS and BGS).</a:t>
            </a:r>
          </a:p>
          <a:p>
            <a:r>
              <a:rPr lang="en-AU" sz="2400" dirty="0" smtClean="0"/>
              <a:t>Multiple </a:t>
            </a:r>
            <a:r>
              <a:rPr lang="en-AU" sz="2400" dirty="0"/>
              <a:t>basic products from same initial extraction very common – cereal plants produce  one specific cereal, but mixed ores product multiple different metals</a:t>
            </a:r>
          </a:p>
          <a:p>
            <a:r>
              <a:rPr lang="en-AU" sz="2400" dirty="0" smtClean="0"/>
              <a:t>Relationship </a:t>
            </a:r>
            <a:r>
              <a:rPr lang="en-AU" sz="2400" dirty="0"/>
              <a:t>between the product usually reported, and the ore initially extracted varies hugely, making back calculation highly inaccurate.</a:t>
            </a:r>
          </a:p>
          <a:p>
            <a:r>
              <a:rPr lang="en-AU" sz="2400" dirty="0" smtClean="0"/>
              <a:t>Unlike </a:t>
            </a:r>
            <a:r>
              <a:rPr lang="en-AU" sz="2400" dirty="0"/>
              <a:t>some other difficult materials e.g. grass eaten by cattle, the data necessary usually is closely measured, as part of operations, by  limited number of relatively large operations. </a:t>
            </a:r>
          </a:p>
          <a:p>
            <a:r>
              <a:rPr lang="en-AU" sz="2400" dirty="0" smtClean="0"/>
              <a:t>The </a:t>
            </a:r>
            <a:r>
              <a:rPr lang="en-AU" sz="2400" dirty="0"/>
              <a:t>preferred approach being piloted here is a large departure form previous practice in EW-MFA manuals</a:t>
            </a:r>
          </a:p>
        </p:txBody>
      </p:sp>
      <p:sp>
        <p:nvSpPr>
          <p:cNvPr id="4" name="Titel 3"/>
          <p:cNvSpPr>
            <a:spLocks noGrp="1"/>
          </p:cNvSpPr>
          <p:nvPr>
            <p:ph type="title"/>
          </p:nvPr>
        </p:nvSpPr>
        <p:spPr/>
        <p:txBody>
          <a:bodyPr/>
          <a:lstStyle/>
          <a:p>
            <a:r>
              <a:rPr lang="en-US" sz="2800" dirty="0"/>
              <a:t>A.2  Metal ores and M.2 Metal </a:t>
            </a:r>
            <a:r>
              <a:rPr lang="en-US" sz="2800" dirty="0" smtClean="0"/>
              <a:t>content </a:t>
            </a:r>
            <a:r>
              <a:rPr lang="en-US" sz="2800" dirty="0"/>
              <a:t>– </a:t>
            </a:r>
            <a:r>
              <a:rPr lang="en-US" sz="2800" dirty="0" smtClean="0"/>
              <a:t/>
            </a:r>
            <a:br>
              <a:rPr lang="en-US" sz="2800" dirty="0" smtClean="0"/>
            </a:br>
            <a:r>
              <a:rPr lang="en-US" sz="2800" dirty="0" smtClean="0"/>
              <a:t>specificities</a:t>
            </a:r>
            <a:endParaRPr lang="de-AT" sz="2800" dirty="0"/>
          </a:p>
        </p:txBody>
      </p:sp>
    </p:spTree>
    <p:extLst>
      <p:ext uri="{BB962C8B-B14F-4D97-AF65-F5344CB8AC3E}">
        <p14:creationId xmlns:p14="http://schemas.microsoft.com/office/powerpoint/2010/main" val="1619850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2800" dirty="0"/>
              <a:t>A.2  Metal ores and M.2 Metal content – </a:t>
            </a:r>
            <a:br>
              <a:rPr lang="en-AU" sz="2800" dirty="0"/>
            </a:br>
            <a:r>
              <a:rPr lang="en-AU" sz="2800" dirty="0" smtClean="0"/>
              <a:t>accounting approaches</a:t>
            </a:r>
            <a:endParaRPr lang="en-GB" sz="2800" dirty="0"/>
          </a:p>
        </p:txBody>
      </p:sp>
      <p:sp>
        <p:nvSpPr>
          <p:cNvPr id="3" name="Inhaltsplatzhalter 2"/>
          <p:cNvSpPr>
            <a:spLocks noGrp="1"/>
          </p:cNvSpPr>
          <p:nvPr>
            <p:ph idx="1"/>
          </p:nvPr>
        </p:nvSpPr>
        <p:spPr>
          <a:xfrm>
            <a:off x="179512" y="1244312"/>
            <a:ext cx="8784976" cy="5425048"/>
          </a:xfrm>
        </p:spPr>
        <p:txBody>
          <a:bodyPr>
            <a:normAutofit fontScale="70000" lnSpcReduction="20000"/>
          </a:bodyPr>
          <a:lstStyle/>
          <a:p>
            <a:r>
              <a:rPr lang="en-AU" dirty="0"/>
              <a:t>Two alternative systems being proposed.</a:t>
            </a:r>
          </a:p>
          <a:p>
            <a:r>
              <a:rPr lang="en-AU" dirty="0" smtClean="0"/>
              <a:t>Operator </a:t>
            </a:r>
            <a:r>
              <a:rPr lang="en-AU" dirty="0"/>
              <a:t>questionnaire based (the preferred method)</a:t>
            </a:r>
          </a:p>
          <a:p>
            <a:endParaRPr lang="en-AU" dirty="0"/>
          </a:p>
          <a:p>
            <a:pPr lvl="1"/>
            <a:r>
              <a:rPr lang="en-AU" dirty="0"/>
              <a:t>Advantages: Conceptually straight forward, preserves a lot of data with practical policy and resource management uses beyond EW-MFA.</a:t>
            </a:r>
          </a:p>
          <a:p>
            <a:pPr lvl="1"/>
            <a:r>
              <a:rPr lang="en-AU" dirty="0" smtClean="0"/>
              <a:t>Disadvantages</a:t>
            </a:r>
            <a:r>
              <a:rPr lang="en-AU" dirty="0"/>
              <a:t>: Requires access to summarized operational data from mine operators, or at least an ability to produce something similar from accessible data. </a:t>
            </a:r>
          </a:p>
          <a:p>
            <a:pPr lvl="1"/>
            <a:endParaRPr lang="en-AU" dirty="0"/>
          </a:p>
          <a:p>
            <a:r>
              <a:rPr lang="en-AU" dirty="0"/>
              <a:t>Secondary mixed source (fall-back method)</a:t>
            </a:r>
          </a:p>
          <a:p>
            <a:endParaRPr lang="en-AU" dirty="0"/>
          </a:p>
          <a:p>
            <a:pPr lvl="1"/>
            <a:r>
              <a:rPr lang="en-AU" dirty="0"/>
              <a:t>Advantages: Flexible, data requirements much less prescriptive, usually possible to construct account of some type.</a:t>
            </a:r>
          </a:p>
          <a:p>
            <a:pPr lvl="1"/>
            <a:r>
              <a:rPr lang="en-AU" dirty="0" smtClean="0"/>
              <a:t>Disadvantages</a:t>
            </a:r>
            <a:r>
              <a:rPr lang="en-AU" dirty="0"/>
              <a:t>: Subject to much larger error, data produced mainly indirect, based on many assumptions (and potentially misleading), limited value beyond EW-MFA.  </a:t>
            </a:r>
          </a:p>
        </p:txBody>
      </p:sp>
    </p:spTree>
    <p:extLst>
      <p:ext uri="{BB962C8B-B14F-4D97-AF65-F5344CB8AC3E}">
        <p14:creationId xmlns:p14="http://schemas.microsoft.com/office/powerpoint/2010/main" val="1044754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2800" dirty="0"/>
              <a:t>A.2  Metal ores and M.2 Metal content – </a:t>
            </a:r>
            <a:br>
              <a:rPr lang="en-AU" sz="2800" dirty="0"/>
            </a:br>
            <a:r>
              <a:rPr lang="en-AU" sz="2800" dirty="0" smtClean="0"/>
              <a:t>mining operator questionnaire based</a:t>
            </a:r>
            <a:endParaRPr lang="en-GB" sz="2800" dirty="0"/>
          </a:p>
        </p:txBody>
      </p:sp>
      <p:pic>
        <p:nvPicPr>
          <p:cNvPr id="5"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59534"/>
            <a:ext cx="7848872" cy="5498465"/>
          </a:xfrm>
          <a:prstGeom prst="rect">
            <a:avLst/>
          </a:prstGeom>
          <a:noFill/>
          <a:ln>
            <a:noFill/>
          </a:ln>
        </p:spPr>
      </p:pic>
      <p:sp>
        <p:nvSpPr>
          <p:cNvPr id="6" name="Ellipse 5"/>
          <p:cNvSpPr/>
          <p:nvPr/>
        </p:nvSpPr>
        <p:spPr>
          <a:xfrm>
            <a:off x="467544" y="1556792"/>
            <a:ext cx="158417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p:cNvSpPr/>
          <p:nvPr/>
        </p:nvSpPr>
        <p:spPr>
          <a:xfrm>
            <a:off x="467544" y="2160750"/>
            <a:ext cx="1584176" cy="564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lipse 9"/>
          <p:cNvSpPr/>
          <p:nvPr/>
        </p:nvSpPr>
        <p:spPr>
          <a:xfrm>
            <a:off x="467544" y="2592798"/>
            <a:ext cx="158417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lipse 10"/>
          <p:cNvSpPr/>
          <p:nvPr/>
        </p:nvSpPr>
        <p:spPr>
          <a:xfrm>
            <a:off x="5289104" y="2592798"/>
            <a:ext cx="216321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lipse 11"/>
          <p:cNvSpPr/>
          <p:nvPr/>
        </p:nvSpPr>
        <p:spPr>
          <a:xfrm>
            <a:off x="5317640" y="2166392"/>
            <a:ext cx="2134680" cy="559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lipse 12"/>
          <p:cNvSpPr/>
          <p:nvPr/>
        </p:nvSpPr>
        <p:spPr>
          <a:xfrm>
            <a:off x="5292080" y="1556792"/>
            <a:ext cx="216024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p:cNvSpPr/>
          <p:nvPr/>
        </p:nvSpPr>
        <p:spPr>
          <a:xfrm>
            <a:off x="2915816" y="2592798"/>
            <a:ext cx="216321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33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P spid="11" grpId="0" animBg="1"/>
      <p:bldP spid="12" grpId="0" animBg="1"/>
      <p:bldP spid="12" grpId="1" animBg="1"/>
      <p:bldP spid="13" grpId="0" animBg="1"/>
      <p:bldP spid="13" grpId="1"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2800" dirty="0"/>
              <a:t>A.2  Metal ores and M.2 Metal content – </a:t>
            </a:r>
            <a:br>
              <a:rPr lang="en-AU" sz="2800" dirty="0"/>
            </a:br>
            <a:r>
              <a:rPr lang="en-AU" sz="2800" dirty="0" smtClean="0"/>
              <a:t>secondary mixed source</a:t>
            </a:r>
            <a:endParaRPr lang="en-GB" sz="2800" dirty="0"/>
          </a:p>
        </p:txBody>
      </p:sp>
      <p:sp>
        <p:nvSpPr>
          <p:cNvPr id="3" name="Inhaltsplatzhalter 2"/>
          <p:cNvSpPr>
            <a:spLocks noGrp="1"/>
          </p:cNvSpPr>
          <p:nvPr>
            <p:ph idx="1"/>
          </p:nvPr>
        </p:nvSpPr>
        <p:spPr>
          <a:xfrm>
            <a:off x="179512" y="1244312"/>
            <a:ext cx="8784976" cy="5425048"/>
          </a:xfrm>
        </p:spPr>
        <p:txBody>
          <a:bodyPr>
            <a:normAutofit fontScale="85000" lnSpcReduction="20000"/>
          </a:bodyPr>
          <a:lstStyle/>
          <a:p>
            <a:r>
              <a:rPr lang="en-GB" dirty="0" smtClean="0"/>
              <a:t>Find </a:t>
            </a:r>
            <a:r>
              <a:rPr lang="en-GB" dirty="0"/>
              <a:t>and refer to </a:t>
            </a:r>
            <a:r>
              <a:rPr lang="en-GB" dirty="0" smtClean="0"/>
              <a:t>relevant </a:t>
            </a:r>
            <a:r>
              <a:rPr lang="en-GB" dirty="0"/>
              <a:t>national authority </a:t>
            </a:r>
            <a:r>
              <a:rPr lang="en-GB" dirty="0" smtClean="0"/>
              <a:t>charged </a:t>
            </a:r>
            <a:r>
              <a:rPr lang="en-GB" dirty="0"/>
              <a:t>with licensing and oversight of mining </a:t>
            </a:r>
            <a:r>
              <a:rPr lang="en-GB" dirty="0" smtClean="0"/>
              <a:t>operations</a:t>
            </a:r>
          </a:p>
          <a:p>
            <a:r>
              <a:rPr lang="en-GB" dirty="0" smtClean="0"/>
              <a:t>Ascertain </a:t>
            </a:r>
            <a:r>
              <a:rPr lang="en-GB" dirty="0"/>
              <a:t>what level of reporting of minerals production is mandated. </a:t>
            </a:r>
            <a:endParaRPr lang="en-GB" dirty="0" smtClean="0"/>
          </a:p>
          <a:p>
            <a:r>
              <a:rPr lang="en-GB" dirty="0" smtClean="0"/>
              <a:t>Maybe </a:t>
            </a:r>
            <a:r>
              <a:rPr lang="en-GB" dirty="0"/>
              <a:t>more than one government authority holding relevant information, e.g. departments of mining, primary resources, environment etc. </a:t>
            </a:r>
            <a:endParaRPr lang="en-GB" dirty="0" smtClean="0"/>
          </a:p>
          <a:p>
            <a:r>
              <a:rPr lang="en-GB" dirty="0" smtClean="0"/>
              <a:t>In </a:t>
            </a:r>
            <a:r>
              <a:rPr lang="en-GB" dirty="0"/>
              <a:t>some cases, </a:t>
            </a:r>
            <a:r>
              <a:rPr lang="en-GB" dirty="0" smtClean="0"/>
              <a:t>detailed </a:t>
            </a:r>
            <a:r>
              <a:rPr lang="en-GB" dirty="0"/>
              <a:t>data on </a:t>
            </a:r>
            <a:r>
              <a:rPr lang="en-GB" dirty="0" smtClean="0"/>
              <a:t>quantity </a:t>
            </a:r>
            <a:r>
              <a:rPr lang="en-GB" dirty="0"/>
              <a:t>and characteristics of ore mined </a:t>
            </a:r>
            <a:r>
              <a:rPr lang="en-GB" dirty="0" smtClean="0"/>
              <a:t>required on </a:t>
            </a:r>
            <a:r>
              <a:rPr lang="en-GB" dirty="0"/>
              <a:t>an annual basis by all mining </a:t>
            </a:r>
            <a:r>
              <a:rPr lang="en-GB" dirty="0" smtClean="0"/>
              <a:t>operators</a:t>
            </a:r>
          </a:p>
          <a:p>
            <a:r>
              <a:rPr lang="en-GB" dirty="0" smtClean="0"/>
              <a:t>In </a:t>
            </a:r>
            <a:r>
              <a:rPr lang="en-GB" dirty="0"/>
              <a:t>other cases, </a:t>
            </a:r>
            <a:r>
              <a:rPr lang="en-GB" dirty="0" smtClean="0"/>
              <a:t>little </a:t>
            </a:r>
            <a:r>
              <a:rPr lang="en-GB" dirty="0"/>
              <a:t>reporting on the physical outputs of mining </a:t>
            </a:r>
            <a:r>
              <a:rPr lang="en-GB" dirty="0" smtClean="0"/>
              <a:t>required</a:t>
            </a:r>
            <a:r>
              <a:rPr lang="en-GB" dirty="0"/>
              <a:t>, </a:t>
            </a:r>
            <a:r>
              <a:rPr lang="en-GB" dirty="0" smtClean="0"/>
              <a:t>rather only financial reporting required </a:t>
            </a:r>
            <a:endParaRPr lang="en-AU" dirty="0"/>
          </a:p>
        </p:txBody>
      </p:sp>
    </p:spTree>
    <p:extLst>
      <p:ext uri="{BB962C8B-B14F-4D97-AF65-F5344CB8AC3E}">
        <p14:creationId xmlns:p14="http://schemas.microsoft.com/office/powerpoint/2010/main" val="3689628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2800" dirty="0"/>
              <a:t>A.2  Metal ores and M.2 Metal content – </a:t>
            </a:r>
            <a:br>
              <a:rPr lang="en-AU" sz="2800" dirty="0"/>
            </a:br>
            <a:r>
              <a:rPr lang="en-AU" sz="2800" dirty="0" smtClean="0"/>
              <a:t>secondary mixed source</a:t>
            </a:r>
            <a:endParaRPr lang="en-GB" sz="2800" dirty="0"/>
          </a:p>
        </p:txBody>
      </p:sp>
      <p:sp>
        <p:nvSpPr>
          <p:cNvPr id="3" name="Inhaltsplatzhalter 2"/>
          <p:cNvSpPr>
            <a:spLocks noGrp="1"/>
          </p:cNvSpPr>
          <p:nvPr>
            <p:ph idx="1"/>
          </p:nvPr>
        </p:nvSpPr>
        <p:spPr>
          <a:xfrm>
            <a:off x="179512" y="1244312"/>
            <a:ext cx="8784976" cy="5425048"/>
          </a:xfrm>
        </p:spPr>
        <p:txBody>
          <a:bodyPr>
            <a:normAutofit fontScale="70000" lnSpcReduction="20000"/>
          </a:bodyPr>
          <a:lstStyle/>
          <a:p>
            <a:r>
              <a:rPr lang="en-GB" dirty="0" smtClean="0"/>
              <a:t>Proxy </a:t>
            </a:r>
            <a:r>
              <a:rPr lang="en-GB" dirty="0"/>
              <a:t>data </a:t>
            </a:r>
            <a:r>
              <a:rPr lang="en-GB" dirty="0" smtClean="0"/>
              <a:t>where </a:t>
            </a:r>
            <a:r>
              <a:rPr lang="en-GB" dirty="0"/>
              <a:t>a royalties / resource rental tax regime applies. </a:t>
            </a:r>
            <a:endParaRPr lang="en-GB" dirty="0" smtClean="0"/>
          </a:p>
          <a:p>
            <a:pPr lvl="1"/>
            <a:r>
              <a:rPr lang="en-GB" dirty="0" smtClean="0"/>
              <a:t>royalty </a:t>
            </a:r>
            <a:r>
              <a:rPr lang="en-GB" dirty="0"/>
              <a:t>system uses a set payment per tonne of ore </a:t>
            </a:r>
            <a:r>
              <a:rPr lang="en-GB" dirty="0" smtClean="0"/>
              <a:t>extracted </a:t>
            </a:r>
          </a:p>
          <a:p>
            <a:pPr lvl="1"/>
            <a:r>
              <a:rPr lang="en-GB" dirty="0" smtClean="0"/>
              <a:t>information held </a:t>
            </a:r>
            <a:r>
              <a:rPr lang="en-GB" dirty="0"/>
              <a:t>by national or state/provincial taxation offices, or by </a:t>
            </a:r>
            <a:r>
              <a:rPr lang="en-GB" dirty="0" smtClean="0"/>
              <a:t>department </a:t>
            </a:r>
            <a:r>
              <a:rPr lang="en-GB" dirty="0"/>
              <a:t>responsible for administration of mining activities. </a:t>
            </a:r>
            <a:endParaRPr lang="en-GB" dirty="0" smtClean="0"/>
          </a:p>
          <a:p>
            <a:r>
              <a:rPr lang="en-GB" dirty="0" smtClean="0"/>
              <a:t>Company reports </a:t>
            </a:r>
          </a:p>
          <a:p>
            <a:pPr lvl="1"/>
            <a:r>
              <a:rPr lang="en-GB" dirty="0" smtClean="0"/>
              <a:t>considerable </a:t>
            </a:r>
            <a:r>
              <a:rPr lang="en-GB" dirty="0"/>
              <a:t>detail on production of ore, </a:t>
            </a:r>
            <a:r>
              <a:rPr lang="en-GB" dirty="0" smtClean="0"/>
              <a:t>tonnages </a:t>
            </a:r>
            <a:r>
              <a:rPr lang="en-GB" dirty="0"/>
              <a:t>of metal </a:t>
            </a:r>
            <a:r>
              <a:rPr lang="en-GB" dirty="0" smtClean="0"/>
              <a:t>produced </a:t>
            </a:r>
          </a:p>
          <a:p>
            <a:pPr lvl="1"/>
            <a:r>
              <a:rPr lang="en-GB" dirty="0" smtClean="0"/>
              <a:t>extent</a:t>
            </a:r>
            <a:r>
              <a:rPr lang="en-GB" dirty="0"/>
              <a:t>, quality and utility of the data obtained from such reports </a:t>
            </a:r>
            <a:r>
              <a:rPr lang="en-GB" dirty="0" smtClean="0"/>
              <a:t>vary </a:t>
            </a:r>
          </a:p>
          <a:p>
            <a:pPr lvl="1"/>
            <a:r>
              <a:rPr lang="en-GB" dirty="0" smtClean="0"/>
              <a:t>dependent </a:t>
            </a:r>
            <a:r>
              <a:rPr lang="en-GB" dirty="0"/>
              <a:t>on corporate reporting standards required in each individual </a:t>
            </a:r>
            <a:r>
              <a:rPr lang="en-GB" dirty="0" smtClean="0"/>
              <a:t>jurisdiction</a:t>
            </a:r>
          </a:p>
          <a:p>
            <a:r>
              <a:rPr lang="en-GB" dirty="0" smtClean="0"/>
              <a:t>Often, </a:t>
            </a:r>
            <a:r>
              <a:rPr lang="en-GB" dirty="0"/>
              <a:t>volumetric output of </a:t>
            </a:r>
            <a:r>
              <a:rPr lang="en-GB" dirty="0" smtClean="0"/>
              <a:t>mining </a:t>
            </a:r>
            <a:r>
              <a:rPr lang="en-GB" dirty="0"/>
              <a:t>industry </a:t>
            </a:r>
            <a:r>
              <a:rPr lang="en-GB" dirty="0" smtClean="0"/>
              <a:t>dominated </a:t>
            </a:r>
            <a:r>
              <a:rPr lang="en-GB" dirty="0"/>
              <a:t>by </a:t>
            </a:r>
            <a:r>
              <a:rPr lang="en-GB" dirty="0" smtClean="0"/>
              <a:t>small </a:t>
            </a:r>
            <a:r>
              <a:rPr lang="en-GB" dirty="0"/>
              <a:t>number of large </a:t>
            </a:r>
            <a:r>
              <a:rPr lang="en-GB" dirty="0" smtClean="0"/>
              <a:t>operations</a:t>
            </a:r>
          </a:p>
          <a:p>
            <a:pPr lvl="1"/>
            <a:r>
              <a:rPr lang="en-GB" dirty="0" smtClean="0"/>
              <a:t>Possible to produce good </a:t>
            </a:r>
            <a:r>
              <a:rPr lang="en-GB" dirty="0"/>
              <a:t>estimate of national domestic extraction of metal ores from relatively few individual company </a:t>
            </a:r>
            <a:r>
              <a:rPr lang="en-GB" dirty="0" smtClean="0"/>
              <a:t>reports</a:t>
            </a:r>
          </a:p>
          <a:p>
            <a:pPr lvl="1"/>
            <a:r>
              <a:rPr lang="en-GB" dirty="0" smtClean="0"/>
              <a:t>Possible </a:t>
            </a:r>
            <a:r>
              <a:rPr lang="en-GB" dirty="0"/>
              <a:t>to build a reasonable estimate of metal ores extraction from searching unofficial online sources</a:t>
            </a:r>
          </a:p>
          <a:p>
            <a:endParaRPr lang="en-AU" dirty="0"/>
          </a:p>
        </p:txBody>
      </p:sp>
    </p:spTree>
    <p:extLst>
      <p:ext uri="{BB962C8B-B14F-4D97-AF65-F5344CB8AC3E}">
        <p14:creationId xmlns:p14="http://schemas.microsoft.com/office/powerpoint/2010/main" val="161463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smtClean="0"/>
              <a:t>Domestic Extraction and trade  </a:t>
            </a:r>
            <a:endParaRPr lang="en-GB" dirty="0"/>
          </a:p>
        </p:txBody>
      </p:sp>
      <p:sp>
        <p:nvSpPr>
          <p:cNvPr id="5" name="Untertitel 4"/>
          <p:cNvSpPr>
            <a:spLocks noGrp="1"/>
          </p:cNvSpPr>
          <p:nvPr>
            <p:ph type="subTitle" idx="1"/>
          </p:nvPr>
        </p:nvSpPr>
        <p:spPr/>
        <p:txBody>
          <a:bodyPr/>
          <a:lstStyle/>
          <a:p>
            <a:r>
              <a:rPr lang="en-GB" dirty="0" smtClean="0"/>
              <a:t>Data sources </a:t>
            </a:r>
            <a:endParaRPr lang="en-GB" dirty="0"/>
          </a:p>
        </p:txBody>
      </p:sp>
    </p:spTree>
    <p:extLst>
      <p:ext uri="{BB962C8B-B14F-4D97-AF65-F5344CB8AC3E}">
        <p14:creationId xmlns:p14="http://schemas.microsoft.com/office/powerpoint/2010/main" val="3791788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2800" dirty="0"/>
              <a:t>A.2  Metal ores and M.2 Metal content – </a:t>
            </a:r>
            <a:br>
              <a:rPr lang="en-AU" sz="2800" dirty="0"/>
            </a:br>
            <a:r>
              <a:rPr lang="en-AU" sz="2800" dirty="0" smtClean="0"/>
              <a:t>specificities</a:t>
            </a:r>
            <a:endParaRPr lang="en-GB" sz="2800" dirty="0"/>
          </a:p>
        </p:txBody>
      </p:sp>
      <p:sp>
        <p:nvSpPr>
          <p:cNvPr id="3" name="Inhaltsplatzhalter 2"/>
          <p:cNvSpPr>
            <a:spLocks noGrp="1"/>
          </p:cNvSpPr>
          <p:nvPr>
            <p:ph idx="1"/>
          </p:nvPr>
        </p:nvSpPr>
        <p:spPr>
          <a:xfrm>
            <a:off x="179512" y="1244312"/>
            <a:ext cx="8784976" cy="5425048"/>
          </a:xfrm>
        </p:spPr>
        <p:txBody>
          <a:bodyPr>
            <a:normAutofit fontScale="77500" lnSpcReduction="20000"/>
          </a:bodyPr>
          <a:lstStyle/>
          <a:p>
            <a:pPr marL="0" indent="0">
              <a:buNone/>
            </a:pPr>
            <a:r>
              <a:rPr lang="en-GB" dirty="0" smtClean="0"/>
              <a:t>Ore grades – source of errors</a:t>
            </a:r>
          </a:p>
          <a:p>
            <a:r>
              <a:rPr lang="de-DE" dirty="0" smtClean="0"/>
              <a:t>Data </a:t>
            </a:r>
            <a:r>
              <a:rPr lang="de-DE" dirty="0" err="1" smtClean="0"/>
              <a:t>reported</a:t>
            </a:r>
            <a:r>
              <a:rPr lang="de-DE" dirty="0" smtClean="0"/>
              <a:t> </a:t>
            </a:r>
            <a:r>
              <a:rPr lang="de-DE" dirty="0" err="1" smtClean="0"/>
              <a:t>only</a:t>
            </a:r>
            <a:r>
              <a:rPr lang="de-DE" dirty="0" smtClean="0"/>
              <a:t> in </a:t>
            </a:r>
            <a:r>
              <a:rPr lang="de-DE" dirty="0" err="1" smtClean="0"/>
              <a:t>metal</a:t>
            </a:r>
            <a:r>
              <a:rPr lang="de-DE" dirty="0" smtClean="0"/>
              <a:t> </a:t>
            </a:r>
            <a:r>
              <a:rPr lang="de-DE" dirty="0" err="1" smtClean="0"/>
              <a:t>content</a:t>
            </a:r>
            <a:endParaRPr lang="en-GB" dirty="0" smtClean="0"/>
          </a:p>
          <a:p>
            <a:r>
              <a:rPr lang="en-GB" dirty="0" smtClean="0"/>
              <a:t>Using default/average ore grades, </a:t>
            </a:r>
            <a:r>
              <a:rPr lang="en-GB" dirty="0"/>
              <a:t>such as those provided in </a:t>
            </a:r>
            <a:r>
              <a:rPr lang="en-GB" dirty="0" smtClean="0"/>
              <a:t>Eurostat’s manual </a:t>
            </a:r>
            <a:r>
              <a:rPr lang="en-GB" dirty="0"/>
              <a:t>(2013), </a:t>
            </a:r>
            <a:r>
              <a:rPr lang="en-GB" dirty="0" smtClean="0"/>
              <a:t>to </a:t>
            </a:r>
            <a:r>
              <a:rPr lang="en-GB" dirty="0"/>
              <a:t>back-calculate extracted </a:t>
            </a:r>
            <a:r>
              <a:rPr lang="en-GB" dirty="0" smtClean="0"/>
              <a:t>ore</a:t>
            </a:r>
          </a:p>
          <a:p>
            <a:pPr lvl="1"/>
            <a:r>
              <a:rPr lang="en-GB" dirty="0" smtClean="0"/>
              <a:t>Poor </a:t>
            </a:r>
            <a:r>
              <a:rPr lang="en-GB" dirty="0"/>
              <a:t>grade information can create such large errors that, for this manual, no default grades are provided for back-calculation of ore tonnages. This is to ensure that at least some local knowledge is used in their determination.</a:t>
            </a:r>
          </a:p>
          <a:p>
            <a:pPr marL="0" indent="0">
              <a:buNone/>
            </a:pPr>
            <a:r>
              <a:rPr lang="de-DE" dirty="0" err="1" smtClean="0"/>
              <a:t>Metal</a:t>
            </a:r>
            <a:r>
              <a:rPr lang="de-DE" dirty="0" smtClean="0"/>
              <a:t> </a:t>
            </a:r>
            <a:r>
              <a:rPr lang="de-DE" dirty="0" err="1" smtClean="0"/>
              <a:t>prices</a:t>
            </a:r>
            <a:endParaRPr lang="en-GB" dirty="0" smtClean="0"/>
          </a:p>
          <a:p>
            <a:r>
              <a:rPr lang="en-GB" dirty="0" smtClean="0"/>
              <a:t>back-calculate </a:t>
            </a:r>
            <a:r>
              <a:rPr lang="en-GB" dirty="0"/>
              <a:t>metal production from data on the value of </a:t>
            </a:r>
            <a:r>
              <a:rPr lang="en-GB" dirty="0" smtClean="0"/>
              <a:t>sales</a:t>
            </a:r>
          </a:p>
          <a:p>
            <a:r>
              <a:rPr lang="en-GB" dirty="0" smtClean="0"/>
              <a:t>prices </a:t>
            </a:r>
            <a:r>
              <a:rPr lang="en-GB" dirty="0"/>
              <a:t>can be highly </a:t>
            </a:r>
            <a:r>
              <a:rPr lang="en-GB" dirty="0" smtClean="0"/>
              <a:t>volatile</a:t>
            </a:r>
          </a:p>
          <a:p>
            <a:r>
              <a:rPr lang="en-GB" dirty="0" smtClean="0"/>
              <a:t>unless </a:t>
            </a:r>
            <a:r>
              <a:rPr lang="en-GB" dirty="0"/>
              <a:t>good estimates of the average prices received for metals are available, </a:t>
            </a:r>
            <a:r>
              <a:rPr lang="en-GB" dirty="0" smtClean="0"/>
              <a:t>it </a:t>
            </a:r>
            <a:r>
              <a:rPr lang="en-GB" dirty="0"/>
              <a:t>may be better not to employ this method at </a:t>
            </a:r>
            <a:r>
              <a:rPr lang="en-GB" dirty="0" smtClean="0"/>
              <a:t>all</a:t>
            </a:r>
            <a:endParaRPr lang="en-AU" dirty="0"/>
          </a:p>
        </p:txBody>
      </p:sp>
    </p:spTree>
    <p:extLst>
      <p:ext uri="{BB962C8B-B14F-4D97-AF65-F5344CB8AC3E}">
        <p14:creationId xmlns:p14="http://schemas.microsoft.com/office/powerpoint/2010/main" val="1471099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smtClean="0"/>
              <a:t>DE non-metallic minerals</a:t>
            </a:r>
            <a:endParaRPr lang="en-GB" dirty="0"/>
          </a:p>
        </p:txBody>
      </p:sp>
      <p:sp>
        <p:nvSpPr>
          <p:cNvPr id="2" name="Untertitel 1"/>
          <p:cNvSpPr>
            <a:spLocks noGrp="1"/>
          </p:cNvSpPr>
          <p:nvPr>
            <p:ph type="subTitle" idx="1"/>
          </p:nvPr>
        </p:nvSpPr>
        <p:spPr/>
        <p:txBody>
          <a:bodyPr/>
          <a:lstStyle/>
          <a:p>
            <a:endParaRPr lang="de-AT"/>
          </a:p>
        </p:txBody>
      </p:sp>
    </p:spTree>
    <p:extLst>
      <p:ext uri="{BB962C8B-B14F-4D97-AF65-F5344CB8AC3E}">
        <p14:creationId xmlns:p14="http://schemas.microsoft.com/office/powerpoint/2010/main" val="3777870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smtClean="0"/>
              <a:t>DE non-</a:t>
            </a:r>
            <a:r>
              <a:rPr lang="en-GB" dirty="0" err="1" smtClean="0"/>
              <a:t>met.min</a:t>
            </a:r>
            <a:r>
              <a:rPr lang="en-GB" dirty="0" smtClean="0"/>
              <a:t>. – </a:t>
            </a:r>
            <a:br>
              <a:rPr lang="en-GB" dirty="0" smtClean="0"/>
            </a:br>
            <a:r>
              <a:rPr lang="en-GB" dirty="0" smtClean="0"/>
              <a:t>MFA structure </a:t>
            </a:r>
            <a:endParaRPr lang="en-GB" dirty="0"/>
          </a:p>
        </p:txBody>
      </p:sp>
      <p:sp>
        <p:nvSpPr>
          <p:cNvPr id="11" name="Inhaltsplatzhalter 10"/>
          <p:cNvSpPr>
            <a:spLocks noGrp="1"/>
          </p:cNvSpPr>
          <p:nvPr>
            <p:ph idx="1"/>
          </p:nvPr>
        </p:nvSpPr>
        <p:spPr>
          <a:xfrm>
            <a:off x="179512" y="4497640"/>
            <a:ext cx="8784976" cy="2243728"/>
          </a:xfrm>
        </p:spPr>
        <p:txBody>
          <a:bodyPr>
            <a:normAutofit/>
          </a:bodyPr>
          <a:lstStyle/>
          <a:p>
            <a:pPr marL="0" indent="0">
              <a:buNone/>
            </a:pPr>
            <a:r>
              <a:rPr lang="en-US" sz="1600" b="1" dirty="0" smtClean="0"/>
              <a:t>Limestone: </a:t>
            </a:r>
          </a:p>
          <a:p>
            <a:r>
              <a:rPr lang="en-US" sz="1600" dirty="0" smtClean="0"/>
              <a:t>limestone used </a:t>
            </a:r>
            <a:r>
              <a:rPr lang="en-US" sz="1600" dirty="0"/>
              <a:t>for industrial purposes (e.g. production of lime or cement) </a:t>
            </a:r>
            <a:r>
              <a:rPr lang="en-US" sz="1600" dirty="0" smtClean="0"/>
              <a:t/>
            </a:r>
            <a:br>
              <a:rPr lang="en-US" sz="1600" dirty="0" smtClean="0"/>
            </a:br>
            <a:r>
              <a:rPr lang="en-US" sz="1600" dirty="0" smtClean="0">
                <a:sym typeface="Wingdings" panose="05000000000000000000" pitchFamily="2" charset="2"/>
              </a:rPr>
              <a:t> </a:t>
            </a:r>
            <a:r>
              <a:rPr lang="en-US" sz="1600" dirty="0" smtClean="0"/>
              <a:t>A.3.6 </a:t>
            </a:r>
            <a:r>
              <a:rPr lang="en-US" sz="1600" dirty="0"/>
              <a:t>(gypsum and limestone) </a:t>
            </a:r>
            <a:r>
              <a:rPr lang="en-US" sz="1600" dirty="0" smtClean="0">
                <a:sym typeface="Wingdings" panose="05000000000000000000" pitchFamily="2" charset="2"/>
              </a:rPr>
              <a:t> bulk flows, often underreported </a:t>
            </a:r>
            <a:endParaRPr lang="en-US" sz="1600" dirty="0" smtClean="0"/>
          </a:p>
          <a:p>
            <a:r>
              <a:rPr lang="en-US" sz="1600" dirty="0" smtClean="0"/>
              <a:t>crushed </a:t>
            </a:r>
            <a:r>
              <a:rPr lang="en-US" sz="1600" dirty="0"/>
              <a:t>limestone aggregate </a:t>
            </a:r>
            <a:r>
              <a:rPr lang="en-US" sz="1600" dirty="0" smtClean="0">
                <a:sym typeface="Wingdings" panose="05000000000000000000" pitchFamily="2" charset="2"/>
              </a:rPr>
              <a:t> </a:t>
            </a:r>
            <a:r>
              <a:rPr lang="en-US" sz="1600" dirty="0" smtClean="0"/>
              <a:t>A.3.8 </a:t>
            </a:r>
            <a:r>
              <a:rPr lang="en-US" sz="1600" dirty="0"/>
              <a:t>(sand and gravel</a:t>
            </a:r>
            <a:r>
              <a:rPr lang="en-US" sz="1600" dirty="0" smtClean="0"/>
              <a:t>)</a:t>
            </a:r>
          </a:p>
          <a:p>
            <a:r>
              <a:rPr lang="en-US" sz="1600" dirty="0" smtClean="0"/>
              <a:t>limestone </a:t>
            </a:r>
            <a:r>
              <a:rPr lang="en-US" sz="1600" dirty="0"/>
              <a:t>as a dimension stone </a:t>
            </a:r>
            <a:r>
              <a:rPr lang="en-US" sz="1600" dirty="0" smtClean="0">
                <a:sym typeface="Wingdings" panose="05000000000000000000" pitchFamily="2" charset="2"/>
              </a:rPr>
              <a:t> </a:t>
            </a:r>
            <a:r>
              <a:rPr lang="en-US" sz="1600" dirty="0" smtClean="0"/>
              <a:t>A.3.1 </a:t>
            </a:r>
            <a:r>
              <a:rPr lang="en-US" sz="1600" dirty="0"/>
              <a:t>(ornamental or building stone).</a:t>
            </a:r>
            <a:endParaRPr lang="de-AT" sz="1600" dirty="0"/>
          </a:p>
        </p:txBody>
      </p:sp>
      <p:graphicFrame>
        <p:nvGraphicFramePr>
          <p:cNvPr id="6" name="Tabelle 5"/>
          <p:cNvGraphicFramePr>
            <a:graphicFrameLocks noGrp="1"/>
          </p:cNvGraphicFramePr>
          <p:nvPr>
            <p:extLst>
              <p:ext uri="{D42A27DB-BD31-4B8C-83A1-F6EECF244321}">
                <p14:modId xmlns:p14="http://schemas.microsoft.com/office/powerpoint/2010/main" val="3246277992"/>
              </p:ext>
            </p:extLst>
          </p:nvPr>
        </p:nvGraphicFramePr>
        <p:xfrm>
          <a:off x="179512" y="1340768"/>
          <a:ext cx="4320479" cy="3017520"/>
        </p:xfrm>
        <a:graphic>
          <a:graphicData uri="http://schemas.openxmlformats.org/drawingml/2006/table">
            <a:tbl>
              <a:tblPr firstRow="1" firstCol="1" lastRow="1" lastCol="1" bandRow="1" bandCol="1">
                <a:tableStyleId>{5C22544A-7EE6-4342-B048-85BDC9FD1C3A}</a:tableStyleId>
              </a:tblPr>
              <a:tblGrid>
                <a:gridCol w="174171">
                  <a:extLst>
                    <a:ext uri="{9D8B030D-6E8A-4147-A177-3AD203B41FA5}">
                      <a16:colId xmlns:a16="http://schemas.microsoft.com/office/drawing/2014/main" val="1502011307"/>
                    </a:ext>
                  </a:extLst>
                </a:gridCol>
                <a:gridCol w="211585">
                  <a:extLst>
                    <a:ext uri="{9D8B030D-6E8A-4147-A177-3AD203B41FA5}">
                      <a16:colId xmlns:a16="http://schemas.microsoft.com/office/drawing/2014/main" val="2649754967"/>
                    </a:ext>
                  </a:extLst>
                </a:gridCol>
                <a:gridCol w="622356">
                  <a:extLst>
                    <a:ext uri="{9D8B030D-6E8A-4147-A177-3AD203B41FA5}">
                      <a16:colId xmlns:a16="http://schemas.microsoft.com/office/drawing/2014/main" val="98041833"/>
                    </a:ext>
                  </a:extLst>
                </a:gridCol>
                <a:gridCol w="3312367">
                  <a:extLst>
                    <a:ext uri="{9D8B030D-6E8A-4147-A177-3AD203B41FA5}">
                      <a16:colId xmlns:a16="http://schemas.microsoft.com/office/drawing/2014/main" val="741358301"/>
                    </a:ext>
                  </a:extLst>
                </a:gridCol>
              </a:tblGrid>
              <a:tr h="274320">
                <a:tc gridSpan="4">
                  <a:txBody>
                    <a:bodyPr/>
                    <a:lstStyle/>
                    <a:p>
                      <a:pPr>
                        <a:lnSpc>
                          <a:spcPct val="100000"/>
                        </a:lnSpc>
                        <a:spcBef>
                          <a:spcPts val="300"/>
                        </a:spcBef>
                        <a:spcAft>
                          <a:spcPts val="300"/>
                        </a:spcAft>
                      </a:pPr>
                      <a:r>
                        <a:rPr lang="en-GB" sz="1400" noProof="0" dirty="0" smtClean="0">
                          <a:solidFill>
                            <a:srgbClr val="225D92"/>
                          </a:solidFill>
                          <a:effectLst/>
                        </a:rPr>
                        <a:t>A.3 Non-metallic minerals</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7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123918"/>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a:lnSpc>
                          <a:spcPct val="100000"/>
                        </a:lnSpc>
                        <a:spcBef>
                          <a:spcPts val="300"/>
                        </a:spcBef>
                        <a:spcAft>
                          <a:spcPts val="300"/>
                        </a:spcAft>
                      </a:pPr>
                      <a:r>
                        <a:rPr lang="en-GB" sz="1400" noProof="0" dirty="0" smtClean="0">
                          <a:solidFill>
                            <a:srgbClr val="225D92"/>
                          </a:solidFill>
                          <a:effectLst/>
                        </a:rPr>
                        <a:t>A.3.1</a:t>
                      </a:r>
                      <a:r>
                        <a:rPr lang="en-GB" sz="1400" baseline="0" noProof="0" dirty="0" smtClean="0">
                          <a:solidFill>
                            <a:srgbClr val="225D92"/>
                          </a:solidFill>
                          <a:effectLst/>
                        </a:rPr>
                        <a:t> </a:t>
                      </a:r>
                      <a:r>
                        <a:rPr lang="en-GB" sz="1400" noProof="0" dirty="0" smtClean="0">
                          <a:solidFill>
                            <a:srgbClr val="225D92"/>
                          </a:solidFill>
                          <a:effectLst/>
                        </a:rPr>
                        <a:t>Ornamental or building stone</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0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0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8220054"/>
                  </a:ext>
                </a:extLst>
              </a:tr>
              <a:tr h="274320">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a:lnSpc>
                          <a:spcPct val="100000"/>
                        </a:lnSpc>
                        <a:spcBef>
                          <a:spcPts val="300"/>
                        </a:spcBef>
                        <a:spcAft>
                          <a:spcPts val="300"/>
                        </a:spcAft>
                      </a:pPr>
                      <a:r>
                        <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A.3.2</a:t>
                      </a:r>
                      <a:r>
                        <a:rPr lang="en-GB" sz="1400" baseline="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 Chalk and dolomite</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827621243"/>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noProof="0" dirty="0" smtClean="0">
                          <a:solidFill>
                            <a:srgbClr val="225D92"/>
                          </a:solidFill>
                          <a:effectLst/>
                        </a:rPr>
                        <a:t>A.3.2.1 </a:t>
                      </a: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Chalk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770283429"/>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noProof="0" dirty="0" smtClean="0">
                          <a:solidFill>
                            <a:srgbClr val="225D92"/>
                          </a:solidFill>
                          <a:effectLst/>
                        </a:rPr>
                        <a:t>A.3.2.2 </a:t>
                      </a: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Dolomite</a:t>
                      </a:r>
                      <a:r>
                        <a:rPr lang="en-GB" sz="1400" baseline="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647374883"/>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noProof="0" dirty="0" smtClean="0">
                          <a:solidFill>
                            <a:srgbClr val="225D92"/>
                          </a:solidFill>
                          <a:effectLst/>
                        </a:rPr>
                        <a:t>A.3.2.3 </a:t>
                      </a: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Limestone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42595203"/>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a:lnSpc>
                          <a:spcPct val="100000"/>
                        </a:lnSpc>
                        <a:spcBef>
                          <a:spcPts val="300"/>
                        </a:spcBef>
                        <a:spcAft>
                          <a:spcPts val="300"/>
                        </a:spcAft>
                      </a:pPr>
                      <a:r>
                        <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A.3.3</a:t>
                      </a:r>
                      <a:r>
                        <a:rPr lang="en-GB" sz="1400" baseline="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 N/A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0000"/>
                        </a:lnSpc>
                        <a:spcBef>
                          <a:spcPts val="300"/>
                        </a:spcBef>
                        <a:spcAft>
                          <a:spcPts val="300"/>
                        </a:spcAft>
                      </a:pP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0000"/>
                        </a:lnSpc>
                        <a:spcBef>
                          <a:spcPts val="300"/>
                        </a:spcBef>
                        <a:spcAft>
                          <a:spcPts val="300"/>
                        </a:spcAft>
                      </a:pP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550422259"/>
                  </a:ext>
                </a:extLst>
              </a:tr>
              <a:tr h="274320">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a:lnSpc>
                          <a:spcPct val="100000"/>
                        </a:lnSpc>
                        <a:spcBef>
                          <a:spcPts val="300"/>
                        </a:spcBef>
                        <a:spcAft>
                          <a:spcPts val="300"/>
                        </a:spcAft>
                      </a:pPr>
                      <a:r>
                        <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A.3.4</a:t>
                      </a:r>
                      <a:r>
                        <a:rPr lang="en-GB" sz="1400" baseline="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 Chemical and fertilizer minerals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3964668793"/>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noProof="0" dirty="0" smtClean="0">
                          <a:solidFill>
                            <a:srgbClr val="225D92"/>
                          </a:solidFill>
                          <a:effectLst/>
                        </a:rPr>
                        <a:t>A.3.4.1 </a:t>
                      </a: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Fertilizer minerals </a:t>
                      </a:r>
                      <a:r>
                        <a:rPr lang="en-GB" sz="1400" noProof="0" dirty="0" err="1" smtClean="0">
                          <a:solidFill>
                            <a:srgbClr val="225D92"/>
                          </a:solidFill>
                          <a:effectLst/>
                        </a:rPr>
                        <a:t>n.e.c</a:t>
                      </a: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68015967"/>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noProof="0" dirty="0" smtClean="0">
                          <a:solidFill>
                            <a:srgbClr val="225D92"/>
                          </a:solidFill>
                          <a:effectLst/>
                        </a:rPr>
                        <a:t>A.3.4.2</a:t>
                      </a:r>
                      <a:r>
                        <a:rPr lang="en-GB" sz="1000" baseline="0" noProof="0" dirty="0" smtClean="0">
                          <a:solidFill>
                            <a:srgbClr val="225D92"/>
                          </a:solidFill>
                          <a:effectLst/>
                        </a:rPr>
                        <a:t> </a:t>
                      </a:r>
                      <a:r>
                        <a:rPr lang="en-GB" sz="1000" noProof="0" dirty="0" smtClean="0">
                          <a:solidFill>
                            <a:srgbClr val="225D92"/>
                          </a:solidFill>
                          <a:effectLst/>
                        </a:rPr>
                        <a:t> </a:t>
                      </a: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Chemical minerals </a:t>
                      </a:r>
                      <a:r>
                        <a:rPr lang="en-GB" sz="1400" noProof="0" dirty="0" err="1" smtClean="0">
                          <a:solidFill>
                            <a:srgbClr val="225D92"/>
                          </a:solidFill>
                          <a:effectLst/>
                        </a:rPr>
                        <a:t>n.e.c</a:t>
                      </a: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981604270"/>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noProof="0" dirty="0" smtClean="0">
                          <a:solidFill>
                            <a:srgbClr val="225D92"/>
                          </a:solidFill>
                          <a:effectLst/>
                        </a:rPr>
                        <a:t>A.3.4.3</a:t>
                      </a:r>
                      <a:r>
                        <a:rPr lang="en-GB" sz="1000" baseline="0" noProof="0" dirty="0" smtClean="0">
                          <a:solidFill>
                            <a:srgbClr val="225D92"/>
                          </a:solidFill>
                          <a:effectLst/>
                        </a:rPr>
                        <a:t> </a:t>
                      </a:r>
                      <a:r>
                        <a:rPr lang="en-GB" sz="1000" noProof="0" dirty="0" smtClean="0">
                          <a:solidFill>
                            <a:srgbClr val="225D92"/>
                          </a:solidFill>
                          <a:effectLst/>
                        </a:rPr>
                        <a:t> </a:t>
                      </a: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Industrial minerals </a:t>
                      </a:r>
                      <a:r>
                        <a:rPr lang="en-GB" sz="1400" noProof="0" dirty="0" err="1" smtClean="0">
                          <a:solidFill>
                            <a:srgbClr val="225D92"/>
                          </a:solidFill>
                          <a:effectLst/>
                        </a:rPr>
                        <a:t>n.e.c</a:t>
                      </a: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745515594"/>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81579194"/>
              </p:ext>
            </p:extLst>
          </p:nvPr>
        </p:nvGraphicFramePr>
        <p:xfrm>
          <a:off x="4644009" y="1889408"/>
          <a:ext cx="4320479" cy="2468880"/>
        </p:xfrm>
        <a:graphic>
          <a:graphicData uri="http://schemas.openxmlformats.org/drawingml/2006/table">
            <a:tbl>
              <a:tblPr firstRow="1" firstCol="1" lastRow="1" lastCol="1" bandRow="1" bandCol="1">
                <a:tableStyleId>{5C22544A-7EE6-4342-B048-85BDC9FD1C3A}</a:tableStyleId>
              </a:tblPr>
              <a:tblGrid>
                <a:gridCol w="174171">
                  <a:extLst>
                    <a:ext uri="{9D8B030D-6E8A-4147-A177-3AD203B41FA5}">
                      <a16:colId xmlns:a16="http://schemas.microsoft.com/office/drawing/2014/main" val="1502011307"/>
                    </a:ext>
                  </a:extLst>
                </a:gridCol>
                <a:gridCol w="211585">
                  <a:extLst>
                    <a:ext uri="{9D8B030D-6E8A-4147-A177-3AD203B41FA5}">
                      <a16:colId xmlns:a16="http://schemas.microsoft.com/office/drawing/2014/main" val="2649754967"/>
                    </a:ext>
                  </a:extLst>
                </a:gridCol>
                <a:gridCol w="622356">
                  <a:extLst>
                    <a:ext uri="{9D8B030D-6E8A-4147-A177-3AD203B41FA5}">
                      <a16:colId xmlns:a16="http://schemas.microsoft.com/office/drawing/2014/main" val="98041833"/>
                    </a:ext>
                  </a:extLst>
                </a:gridCol>
                <a:gridCol w="3312367">
                  <a:extLst>
                    <a:ext uri="{9D8B030D-6E8A-4147-A177-3AD203B41FA5}">
                      <a16:colId xmlns:a16="http://schemas.microsoft.com/office/drawing/2014/main" val="741358301"/>
                    </a:ext>
                  </a:extLst>
                </a:gridCol>
              </a:tblGrid>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A.3.5</a:t>
                      </a:r>
                      <a:r>
                        <a:rPr lang="en-GB" sz="1400" baseline="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 Salt </a:t>
                      </a:r>
                      <a:endPar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0000"/>
                        </a:lnSpc>
                        <a:spcBef>
                          <a:spcPts val="300"/>
                        </a:spcBef>
                        <a:spcAft>
                          <a:spcPts val="300"/>
                        </a:spcAft>
                      </a:pP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0000"/>
                        </a:lnSpc>
                        <a:spcBef>
                          <a:spcPts val="300"/>
                        </a:spcBef>
                        <a:spcAft>
                          <a:spcPts val="300"/>
                        </a:spcAft>
                      </a:pP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972997703"/>
                  </a:ext>
                </a:extLst>
              </a:tr>
              <a:tr h="274320">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A.3.6 Gypsum and limestone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855039285"/>
                  </a:ext>
                </a:extLst>
              </a:tr>
              <a:tr h="274320">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A.3.7</a:t>
                      </a:r>
                      <a:r>
                        <a:rPr lang="en-GB" sz="1400" baseline="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 Clays </a:t>
                      </a:r>
                      <a:endPar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4212785733"/>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noProof="0" dirty="0" smtClean="0">
                          <a:solidFill>
                            <a:srgbClr val="225D92"/>
                          </a:solidFill>
                          <a:effectLst/>
                        </a:rPr>
                        <a:t>A.3.7.1</a:t>
                      </a: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kern="12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Structural clays</a:t>
                      </a:r>
                      <a:endParaRPr lang="en-GB" sz="1000" b="0" kern="12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261091056"/>
                  </a:ext>
                </a:extLst>
              </a:tr>
              <a:tr h="274320">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noProof="0" dirty="0" smtClean="0">
                          <a:solidFill>
                            <a:srgbClr val="225D92"/>
                          </a:solidFill>
                          <a:effectLst/>
                        </a:rPr>
                        <a:t> </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Specialty clays</a:t>
                      </a:r>
                      <a:endParaRPr lang="en-GB" sz="1000" b="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127511611"/>
                  </a:ext>
                </a:extLst>
              </a:tr>
              <a:tr h="274320">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a:lnSpc>
                          <a:spcPct val="100000"/>
                        </a:lnSpc>
                        <a:spcBef>
                          <a:spcPts val="300"/>
                        </a:spcBef>
                        <a:spcAft>
                          <a:spcPts val="300"/>
                        </a:spcAft>
                      </a:pPr>
                      <a:r>
                        <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A.3.8 Sand and Gravel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0000"/>
                        </a:lnSpc>
                        <a:spcBef>
                          <a:spcPts val="300"/>
                        </a:spcBef>
                        <a:spcAft>
                          <a:spcPts val="300"/>
                        </a:spcAft>
                      </a:pP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0000"/>
                        </a:lnSpc>
                        <a:spcBef>
                          <a:spcPts val="300"/>
                        </a:spcBef>
                        <a:spcAft>
                          <a:spcPts val="300"/>
                        </a:spcAft>
                      </a:pPr>
                      <a:endParaRPr lang="de-AT" sz="1000" b="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667221604"/>
                  </a:ext>
                </a:extLst>
              </a:tr>
              <a:tr h="274320">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A.3.8.1 </a:t>
                      </a: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Industrial sand and gravel </a:t>
                      </a:r>
                      <a:endParaRPr lang="en-GB" sz="1000" b="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852227168"/>
                  </a:ext>
                </a:extLst>
              </a:tr>
              <a:tr h="274320">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A.3.8.2 </a:t>
                      </a:r>
                      <a:endParaRPr lang="en-GB" sz="10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Sand gravel and crushed rock for construction </a:t>
                      </a:r>
                      <a:endParaRPr lang="en-GB" sz="1000" b="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539657746"/>
                  </a:ext>
                </a:extLst>
              </a:tr>
              <a:tr h="274320">
                <a:tc>
                  <a:txBody>
                    <a:bodyPr/>
                    <a:lstStyle/>
                    <a:p>
                      <a:pPr>
                        <a:lnSpc>
                          <a:spcPct val="100000"/>
                        </a:lnSpc>
                        <a:spcBef>
                          <a:spcPts val="300"/>
                        </a:spcBef>
                        <a:spcAft>
                          <a:spcPts val="300"/>
                        </a:spcAft>
                      </a:pP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a:lnSpc>
                          <a:spcPct val="100000"/>
                        </a:lnSpc>
                        <a:spcBef>
                          <a:spcPts val="300"/>
                        </a:spcBef>
                        <a:spcAft>
                          <a:spcPts val="300"/>
                        </a:spcAft>
                      </a:pPr>
                      <a:r>
                        <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A.3.9 Other non-metallic minerals </a:t>
                      </a:r>
                      <a:r>
                        <a:rPr lang="en-GB" sz="1400" noProof="0" dirty="0" err="1"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n.e.c</a:t>
                      </a:r>
                      <a:r>
                        <a:rPr lang="en-GB" sz="1400" noProof="0" dirty="0" smtClean="0">
                          <a:solidFill>
                            <a:srgbClr val="225D92"/>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400" noProof="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911584024"/>
                  </a:ext>
                </a:extLst>
              </a:tr>
            </a:tbl>
          </a:graphicData>
        </a:graphic>
      </p:graphicFrame>
    </p:spTree>
    <p:extLst>
      <p:ext uri="{BB962C8B-B14F-4D97-AF65-F5344CB8AC3E}">
        <p14:creationId xmlns:p14="http://schemas.microsoft.com/office/powerpoint/2010/main" val="1749892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b="0" dirty="0"/>
              <a:t>DE non-</a:t>
            </a:r>
            <a:r>
              <a:rPr lang="en-GB" sz="3200" b="0" dirty="0" err="1"/>
              <a:t>met.min</a:t>
            </a:r>
            <a:r>
              <a:rPr lang="en-GB" sz="3200" b="0" dirty="0"/>
              <a:t>. – </a:t>
            </a:r>
            <a:r>
              <a:rPr lang="en-GB" dirty="0" smtClean="0"/>
              <a:t>specific issues </a:t>
            </a:r>
            <a:endParaRPr lang="en-GB" dirty="0"/>
          </a:p>
        </p:txBody>
      </p:sp>
      <p:sp>
        <p:nvSpPr>
          <p:cNvPr id="3" name="Inhaltsplatzhalter 2"/>
          <p:cNvSpPr>
            <a:spLocks noGrp="1"/>
          </p:cNvSpPr>
          <p:nvPr>
            <p:ph idx="1"/>
          </p:nvPr>
        </p:nvSpPr>
        <p:spPr/>
        <p:txBody>
          <a:bodyPr>
            <a:normAutofit fontScale="92500"/>
          </a:bodyPr>
          <a:lstStyle/>
          <a:p>
            <a:r>
              <a:rPr lang="en-US" sz="2400" dirty="0" smtClean="0"/>
              <a:t>Large and dynamic flows, closely linked to economic growth and industrialization  </a:t>
            </a:r>
          </a:p>
          <a:p>
            <a:r>
              <a:rPr lang="en-US" sz="2400" dirty="0" smtClean="0"/>
              <a:t>Majority </a:t>
            </a:r>
            <a:r>
              <a:rPr lang="en-US" sz="2400" dirty="0"/>
              <a:t>of non-metallic minerals are used for construction </a:t>
            </a:r>
            <a:r>
              <a:rPr lang="en-US" sz="2400" dirty="0" smtClean="0"/>
              <a:t>purposes</a:t>
            </a:r>
          </a:p>
          <a:p>
            <a:pPr marL="457200" lvl="1" indent="0">
              <a:buNone/>
            </a:pPr>
            <a:r>
              <a:rPr lang="en-US" sz="2000" dirty="0" smtClean="0"/>
              <a:t>sand</a:t>
            </a:r>
            <a:r>
              <a:rPr lang="en-US" sz="2000" dirty="0"/>
              <a:t>, gravel, building stones, clays </a:t>
            </a:r>
          </a:p>
          <a:p>
            <a:r>
              <a:rPr lang="en-US" sz="2400" dirty="0" smtClean="0"/>
              <a:t>Bulk flows: widely </a:t>
            </a:r>
            <a:r>
              <a:rPr lang="en-US" sz="2400" dirty="0"/>
              <a:t>available throughout the world; low price, large </a:t>
            </a:r>
            <a:r>
              <a:rPr lang="en-US" sz="2400" dirty="0" smtClean="0"/>
              <a:t>volumes</a:t>
            </a:r>
            <a:r>
              <a:rPr lang="en-US" sz="2400" dirty="0"/>
              <a:t> </a:t>
            </a:r>
            <a:r>
              <a:rPr lang="en-US" sz="2100" dirty="0" smtClean="0">
                <a:sym typeface="Wingdings" panose="05000000000000000000" pitchFamily="2" charset="2"/>
              </a:rPr>
              <a:t> </a:t>
            </a:r>
            <a:r>
              <a:rPr lang="en-US" sz="2400" dirty="0" smtClean="0"/>
              <a:t>usually </a:t>
            </a:r>
            <a:r>
              <a:rPr lang="en-US" sz="2400" dirty="0"/>
              <a:t>not sufficiently covered in official statistics</a:t>
            </a:r>
          </a:p>
          <a:p>
            <a:r>
              <a:rPr lang="en-US" sz="2400" dirty="0"/>
              <a:t>In some cases, these materials are used without any further mechanical, thermal, or chemical processes (e.g. sand &amp; gravel for road bedding) </a:t>
            </a:r>
          </a:p>
          <a:p>
            <a:r>
              <a:rPr lang="en-US" sz="2400" dirty="0" smtClean="0"/>
              <a:t>Industrial </a:t>
            </a:r>
            <a:r>
              <a:rPr lang="en-US" sz="2400" dirty="0"/>
              <a:t>uses and uses for construction purposes (e.g. clays, sand, limestone)</a:t>
            </a:r>
          </a:p>
          <a:p>
            <a:pPr lvl="1"/>
            <a:r>
              <a:rPr lang="en-US" sz="2200" dirty="0"/>
              <a:t>industrial uses: well-covered in statistical reporting </a:t>
            </a:r>
          </a:p>
          <a:p>
            <a:pPr lvl="1"/>
            <a:r>
              <a:rPr lang="en-US" sz="2200" dirty="0"/>
              <a:t>uses for construction: mostly underreported </a:t>
            </a:r>
          </a:p>
        </p:txBody>
      </p:sp>
    </p:spTree>
    <p:extLst>
      <p:ext uri="{BB962C8B-B14F-4D97-AF65-F5344CB8AC3E}">
        <p14:creationId xmlns:p14="http://schemas.microsoft.com/office/powerpoint/2010/main" val="1123004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Data sources </a:t>
            </a:r>
            <a:endParaRPr lang="en-GB" dirty="0"/>
          </a:p>
        </p:txBody>
      </p:sp>
      <p:sp>
        <p:nvSpPr>
          <p:cNvPr id="3" name="Inhaltsplatzhalter 2"/>
          <p:cNvSpPr>
            <a:spLocks noGrp="1"/>
          </p:cNvSpPr>
          <p:nvPr>
            <p:ph idx="1"/>
          </p:nvPr>
        </p:nvSpPr>
        <p:spPr/>
        <p:txBody>
          <a:bodyPr>
            <a:noAutofit/>
          </a:bodyPr>
          <a:lstStyle/>
          <a:p>
            <a:pPr marL="0" indent="0">
              <a:buNone/>
            </a:pPr>
            <a:r>
              <a:rPr lang="en-US" sz="2800" dirty="0" smtClean="0"/>
              <a:t>National data sources: </a:t>
            </a:r>
          </a:p>
          <a:p>
            <a:pPr lvl="1"/>
            <a:r>
              <a:rPr lang="en-US" sz="2400" dirty="0" smtClean="0"/>
              <a:t>national mining surveys </a:t>
            </a:r>
          </a:p>
          <a:p>
            <a:pPr lvl="1"/>
            <a:r>
              <a:rPr lang="en-US" sz="2400" dirty="0" smtClean="0"/>
              <a:t>Production statistics </a:t>
            </a:r>
            <a:endParaRPr lang="en-US" sz="2400" dirty="0"/>
          </a:p>
          <a:p>
            <a:pPr marL="400050" lvl="1" indent="0">
              <a:buNone/>
            </a:pPr>
            <a:r>
              <a:rPr lang="en-GB" sz="2000" i="1" dirty="0" smtClean="0"/>
              <a:t>	Please </a:t>
            </a:r>
            <a:r>
              <a:rPr lang="en-GB" sz="2000" i="1" dirty="0"/>
              <a:t>note! </a:t>
            </a:r>
          </a:p>
          <a:p>
            <a:pPr lvl="2"/>
            <a:r>
              <a:rPr lang="en-US" sz="2000" i="1" dirty="0"/>
              <a:t>Production statistics report the products which are sold on the market </a:t>
            </a:r>
          </a:p>
          <a:p>
            <a:pPr lvl="2"/>
            <a:r>
              <a:rPr lang="en-US" sz="2000" i="1" dirty="0"/>
              <a:t>DE does not refer to a market transaction but to the act of extraction of natural resources from the natural environment. </a:t>
            </a:r>
          </a:p>
          <a:p>
            <a:pPr marL="0" indent="0">
              <a:buNone/>
            </a:pPr>
            <a:r>
              <a:rPr lang="en-US" sz="2800" dirty="0" smtClean="0"/>
              <a:t>International </a:t>
            </a:r>
            <a:r>
              <a:rPr lang="en-US" sz="2800" dirty="0"/>
              <a:t>data </a:t>
            </a:r>
            <a:r>
              <a:rPr lang="en-US" sz="2800" dirty="0" smtClean="0"/>
              <a:t>sources: </a:t>
            </a:r>
          </a:p>
          <a:p>
            <a:pPr lvl="1"/>
            <a:r>
              <a:rPr lang="en-US" sz="2400" dirty="0" smtClean="0"/>
              <a:t>USGS United States Geological Survey </a:t>
            </a:r>
          </a:p>
          <a:p>
            <a:pPr lvl="1"/>
            <a:r>
              <a:rPr lang="en-US" sz="2400" dirty="0" smtClean="0"/>
              <a:t>BGS British </a:t>
            </a:r>
            <a:r>
              <a:rPr lang="en-US" sz="2400" dirty="0"/>
              <a:t>Geological Survey </a:t>
            </a:r>
            <a:endParaRPr lang="en-US" sz="2400" dirty="0" smtClean="0"/>
          </a:p>
          <a:p>
            <a:pPr lvl="1"/>
            <a:r>
              <a:rPr lang="en-US" sz="2400" dirty="0" smtClean="0"/>
              <a:t>World Mining Data </a:t>
            </a:r>
          </a:p>
        </p:txBody>
      </p:sp>
    </p:spTree>
    <p:extLst>
      <p:ext uri="{BB962C8B-B14F-4D97-AF65-F5344CB8AC3E}">
        <p14:creationId xmlns:p14="http://schemas.microsoft.com/office/powerpoint/2010/main" val="2151753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Conversions and estimations</a:t>
            </a:r>
            <a:endParaRPr lang="en-GB" dirty="0"/>
          </a:p>
        </p:txBody>
      </p:sp>
      <p:sp>
        <p:nvSpPr>
          <p:cNvPr id="3" name="Inhaltsplatzhalter 2"/>
          <p:cNvSpPr>
            <a:spLocks noGrp="1"/>
          </p:cNvSpPr>
          <p:nvPr>
            <p:ph idx="1"/>
          </p:nvPr>
        </p:nvSpPr>
        <p:spPr>
          <a:xfrm>
            <a:off x="179512" y="1244312"/>
            <a:ext cx="8784976" cy="5425048"/>
          </a:xfrm>
          <a:noFill/>
        </p:spPr>
        <p:txBody>
          <a:bodyPr>
            <a:noAutofit/>
          </a:bodyPr>
          <a:lstStyle/>
          <a:p>
            <a:r>
              <a:rPr lang="en-US" sz="2200" dirty="0"/>
              <a:t>The </a:t>
            </a:r>
            <a:r>
              <a:rPr lang="en-US" sz="2200" b="1" dirty="0" smtClean="0"/>
              <a:t>run-of-mine approach</a:t>
            </a:r>
            <a:r>
              <a:rPr lang="en-US" sz="2200" dirty="0" smtClean="0"/>
              <a:t> principally also holds </a:t>
            </a:r>
            <a:r>
              <a:rPr lang="en-US" sz="2200" dirty="0"/>
              <a:t>true for </a:t>
            </a:r>
            <a:r>
              <a:rPr lang="en-US" sz="2200" dirty="0" smtClean="0"/>
              <a:t>non-metallic minerals. However, the difference </a:t>
            </a:r>
            <a:r>
              <a:rPr lang="en-US" sz="2200" dirty="0"/>
              <a:t>between </a:t>
            </a:r>
            <a:r>
              <a:rPr lang="en-US" sz="2200" dirty="0" smtClean="0"/>
              <a:t>run-of-mine </a:t>
            </a:r>
            <a:r>
              <a:rPr lang="en-US" sz="2200" dirty="0"/>
              <a:t>production and reported production is </a:t>
            </a:r>
            <a:r>
              <a:rPr lang="en-US" sz="2200" dirty="0" smtClean="0"/>
              <a:t>considered not </a:t>
            </a:r>
            <a:r>
              <a:rPr lang="en-US" sz="2200" dirty="0"/>
              <a:t>relevant.</a:t>
            </a:r>
          </a:p>
          <a:p>
            <a:r>
              <a:rPr lang="en-US" sz="2200" dirty="0"/>
              <a:t>Minerals have specific </a:t>
            </a:r>
            <a:r>
              <a:rPr lang="en-US" sz="2200" b="1" dirty="0"/>
              <a:t>moisture content </a:t>
            </a:r>
            <a:r>
              <a:rPr lang="en-US" sz="2200" dirty="0"/>
              <a:t>that is usually not subject to high variability. </a:t>
            </a:r>
            <a:r>
              <a:rPr lang="en-US" sz="2200" dirty="0" smtClean="0"/>
              <a:t>In a first and simple approach, data for </a:t>
            </a:r>
            <a:r>
              <a:rPr lang="en-US" sz="2200" dirty="0"/>
              <a:t>the extraction of minerals </a:t>
            </a:r>
            <a:r>
              <a:rPr lang="en-US" sz="2200" dirty="0" smtClean="0"/>
              <a:t>can be taken </a:t>
            </a:r>
            <a:r>
              <a:rPr lang="en-US" sz="2200" dirty="0"/>
              <a:t>as they are reported</a:t>
            </a:r>
            <a:r>
              <a:rPr lang="en-US" sz="2200" dirty="0" smtClean="0"/>
              <a:t>. </a:t>
            </a:r>
          </a:p>
          <a:p>
            <a:r>
              <a:rPr lang="en-US" sz="2200" dirty="0" smtClean="0"/>
              <a:t>Sometimes, data are reported in </a:t>
            </a:r>
            <a:r>
              <a:rPr lang="en-US" sz="2200" b="1" dirty="0" smtClean="0"/>
              <a:t>cubic meters</a:t>
            </a:r>
            <a:r>
              <a:rPr lang="en-US" sz="2200" dirty="0" smtClean="0"/>
              <a:t>. In those cases, a conversion to tons is required by using specific gravity coefficients </a:t>
            </a:r>
            <a:r>
              <a:rPr lang="en-US" sz="1800" dirty="0" smtClean="0"/>
              <a:t>(densities in kg/m</a:t>
            </a:r>
            <a:r>
              <a:rPr lang="en-US" sz="1800" baseline="30000" dirty="0" smtClean="0"/>
              <a:t>3</a:t>
            </a:r>
            <a:r>
              <a:rPr lang="en-US" sz="1800" dirty="0" smtClean="0"/>
              <a:t>) </a:t>
            </a:r>
            <a:endParaRPr lang="en-US" sz="1800" dirty="0"/>
          </a:p>
          <a:p>
            <a:r>
              <a:rPr lang="en-GB" sz="2200" b="1" dirty="0" smtClean="0"/>
              <a:t>Bulk flows </a:t>
            </a:r>
            <a:r>
              <a:rPr lang="en-GB" sz="2200" dirty="0" smtClean="0"/>
              <a:t>of non-metallic minerals are usually weakly covered in statistical reporting (high </a:t>
            </a:r>
            <a:r>
              <a:rPr lang="en-GB" sz="2200" dirty="0"/>
              <a:t>volume low price </a:t>
            </a:r>
            <a:r>
              <a:rPr lang="en-GB" sz="2200" dirty="0" smtClean="0"/>
              <a:t>relations) </a:t>
            </a:r>
            <a:r>
              <a:rPr lang="en-GB" sz="2200" dirty="0" smtClean="0">
                <a:sym typeface="Wingdings" panose="05000000000000000000" pitchFamily="2" charset="2"/>
              </a:rPr>
              <a:t> </a:t>
            </a:r>
            <a:r>
              <a:rPr lang="en-GB" sz="2200" dirty="0" smtClean="0"/>
              <a:t>estimation. </a:t>
            </a:r>
          </a:p>
          <a:p>
            <a:pPr marL="457200" lvl="1" indent="0">
              <a:buNone/>
            </a:pPr>
            <a:r>
              <a:rPr lang="en-GB" sz="1800" dirty="0" smtClean="0"/>
              <a:t>As a rule of thumb: a DE of non-met. minerals of below 1 t/cap </a:t>
            </a:r>
            <a:br>
              <a:rPr lang="en-GB" sz="1800" dirty="0" smtClean="0"/>
            </a:br>
            <a:r>
              <a:rPr lang="en-GB" sz="1800" dirty="0" smtClean="0"/>
              <a:t>(more specifically see Manual) is very low (too low). </a:t>
            </a:r>
            <a:br>
              <a:rPr lang="en-GB" sz="1800" dirty="0" smtClean="0"/>
            </a:br>
            <a:r>
              <a:rPr lang="en-GB" sz="1800" dirty="0" smtClean="0"/>
              <a:t>An estimation of bulk flows is recommended!  </a:t>
            </a:r>
          </a:p>
        </p:txBody>
      </p:sp>
      <p:sp>
        <p:nvSpPr>
          <p:cNvPr id="4" name="Stern mit 7 Zacken 3"/>
          <p:cNvSpPr/>
          <p:nvPr/>
        </p:nvSpPr>
        <p:spPr>
          <a:xfrm>
            <a:off x="5466918" y="3223250"/>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Tree>
    <p:extLst>
      <p:ext uri="{BB962C8B-B14F-4D97-AF65-F5344CB8AC3E}">
        <p14:creationId xmlns:p14="http://schemas.microsoft.com/office/powerpoint/2010/main" val="7428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244312"/>
            <a:ext cx="8784976" cy="5497056"/>
          </a:xfrm>
        </p:spPr>
        <p:txBody>
          <a:bodyPr>
            <a:noAutofit/>
          </a:bodyPr>
          <a:lstStyle/>
          <a:p>
            <a:r>
              <a:rPr lang="en-US" sz="2400" b="1" dirty="0" smtClean="0"/>
              <a:t>Limestone for cement production </a:t>
            </a:r>
          </a:p>
          <a:p>
            <a:pPr marL="457200" lvl="1" indent="0">
              <a:buNone/>
            </a:pPr>
            <a:r>
              <a:rPr lang="en-US" sz="2000" dirty="0" smtClean="0"/>
              <a:t>limestone required in production </a:t>
            </a:r>
            <a:r>
              <a:rPr lang="en-US" sz="2000" dirty="0"/>
              <a:t>of </a:t>
            </a:r>
            <a:r>
              <a:rPr lang="en-US" sz="2000" dirty="0" smtClean="0"/>
              <a:t>Portland cement: </a:t>
            </a:r>
            <a:r>
              <a:rPr lang="fr-FR" sz="1600" dirty="0" err="1" smtClean="0"/>
              <a:t>cement</a:t>
            </a:r>
            <a:r>
              <a:rPr lang="fr-FR" sz="1600" dirty="0" smtClean="0"/>
              <a:t> </a:t>
            </a:r>
            <a:r>
              <a:rPr lang="fr-FR" sz="1600" dirty="0"/>
              <a:t>production </a:t>
            </a:r>
            <a:r>
              <a:rPr lang="fr-FR" sz="1600" dirty="0" smtClean="0"/>
              <a:t>* 1.216 </a:t>
            </a:r>
            <a:endParaRPr lang="en-US" sz="1400" dirty="0"/>
          </a:p>
          <a:p>
            <a:pPr marL="457200" lvl="1" indent="0">
              <a:buNone/>
            </a:pPr>
            <a:r>
              <a:rPr lang="en-US" sz="2000" dirty="0"/>
              <a:t>Note: also </a:t>
            </a:r>
            <a:r>
              <a:rPr lang="en-US" sz="2000" b="1" dirty="0"/>
              <a:t>dolomite</a:t>
            </a:r>
            <a:r>
              <a:rPr lang="en-US" sz="2000" dirty="0"/>
              <a:t> is used for cement </a:t>
            </a:r>
            <a:r>
              <a:rPr lang="en-US" sz="2000" dirty="0" smtClean="0"/>
              <a:t>production! </a:t>
            </a:r>
            <a:r>
              <a:rPr lang="en-US" sz="2000" dirty="0"/>
              <a:t>C</a:t>
            </a:r>
            <a:r>
              <a:rPr lang="en-US" sz="2000" dirty="0" smtClean="0"/>
              <a:t>ross check </a:t>
            </a:r>
            <a:r>
              <a:rPr lang="en-US" sz="2000" dirty="0"/>
              <a:t>to avoid double </a:t>
            </a:r>
            <a:r>
              <a:rPr lang="en-US" sz="2000" dirty="0" smtClean="0"/>
              <a:t>counting! </a:t>
            </a:r>
          </a:p>
          <a:p>
            <a:r>
              <a:rPr lang="en-GB" sz="2400" b="1" dirty="0" smtClean="0"/>
              <a:t>Sand &amp; </a:t>
            </a:r>
            <a:r>
              <a:rPr lang="en-GB" sz="2400" b="1" dirty="0"/>
              <a:t>gravel </a:t>
            </a:r>
            <a:r>
              <a:rPr lang="en-GB" sz="2400" b="1" dirty="0" smtClean="0"/>
              <a:t>(S&amp;G)</a:t>
            </a:r>
            <a:r>
              <a:rPr lang="en-GB" sz="2000" dirty="0" smtClean="0"/>
              <a:t>: sum of 4 sub-calculations: </a:t>
            </a:r>
            <a:endParaRPr lang="en-GB" sz="2400" dirty="0" smtClean="0"/>
          </a:p>
          <a:p>
            <a:pPr lvl="1"/>
            <a:r>
              <a:rPr lang="en-US" sz="2000" dirty="0" smtClean="0"/>
              <a:t>S&amp;G input to produce cement: </a:t>
            </a:r>
            <a:r>
              <a:rPr lang="en-US" sz="1600" dirty="0" smtClean="0"/>
              <a:t>cement apparent consumption * 5.26 </a:t>
            </a:r>
            <a:endParaRPr lang="en-US" sz="1400" dirty="0" smtClean="0"/>
          </a:p>
          <a:p>
            <a:pPr lvl="1"/>
            <a:r>
              <a:rPr lang="en-US" sz="2000" dirty="0" smtClean="0"/>
              <a:t>S&amp;G for </a:t>
            </a:r>
            <a:r>
              <a:rPr lang="en-US" sz="2000" dirty="0"/>
              <a:t>road </a:t>
            </a:r>
            <a:r>
              <a:rPr lang="en-US" sz="2000" dirty="0" smtClean="0"/>
              <a:t>layers </a:t>
            </a:r>
            <a:r>
              <a:rPr lang="en-US" sz="2000" dirty="0" smtClean="0">
                <a:sym typeface="Wingdings" panose="05000000000000000000" pitchFamily="2" charset="2"/>
              </a:rPr>
              <a:t> b</a:t>
            </a:r>
            <a:r>
              <a:rPr lang="en-US" sz="2000" dirty="0" smtClean="0"/>
              <a:t>ased </a:t>
            </a:r>
            <a:r>
              <a:rPr lang="en-US" sz="2000" dirty="0"/>
              <a:t>on length of newly built roads (by type of road and year) and annual maintenance of the total existing kilometers of roads. </a:t>
            </a:r>
            <a:endParaRPr lang="en-US" sz="2000" dirty="0" smtClean="0"/>
          </a:p>
          <a:p>
            <a:pPr lvl="1"/>
            <a:r>
              <a:rPr lang="en-US" sz="2000" dirty="0" smtClean="0"/>
              <a:t>S&amp;G as ballast under train tracks </a:t>
            </a:r>
            <a:r>
              <a:rPr lang="en-US" sz="2000" dirty="0" smtClean="0">
                <a:sym typeface="Wingdings" panose="05000000000000000000" pitchFamily="2" charset="2"/>
              </a:rPr>
              <a:t>per km of railway </a:t>
            </a:r>
          </a:p>
          <a:p>
            <a:pPr lvl="1"/>
            <a:r>
              <a:rPr lang="en-US" sz="2000" dirty="0" smtClean="0">
                <a:sym typeface="Wingdings" panose="05000000000000000000" pitchFamily="2" charset="2"/>
              </a:rPr>
              <a:t>S&amp;G for building </a:t>
            </a:r>
            <a:r>
              <a:rPr lang="en-US" sz="2000" dirty="0">
                <a:sym typeface="Wingdings" panose="05000000000000000000" pitchFamily="2" charset="2"/>
              </a:rPr>
              <a:t>road </a:t>
            </a:r>
            <a:r>
              <a:rPr lang="en-US" sz="2000" dirty="0" smtClean="0">
                <a:sym typeface="Wingdings" panose="05000000000000000000" pitchFamily="2" charset="2"/>
              </a:rPr>
              <a:t>sublayers: </a:t>
            </a:r>
            <a:r>
              <a:rPr lang="en-US" sz="1600" dirty="0">
                <a:sym typeface="Wingdings" panose="05000000000000000000" pitchFamily="2" charset="2"/>
              </a:rPr>
              <a:t>extremely complicated, </a:t>
            </a:r>
            <a:r>
              <a:rPr lang="en-US" sz="1600" dirty="0" smtClean="0">
                <a:sym typeface="Wingdings" panose="05000000000000000000" pitchFamily="2" charset="2"/>
              </a:rPr>
              <a:t>variability </a:t>
            </a:r>
            <a:r>
              <a:rPr lang="en-US" sz="1600" dirty="0">
                <a:sym typeface="Wingdings" panose="05000000000000000000" pitchFamily="2" charset="2"/>
              </a:rPr>
              <a:t>in soil composition, groundwater depth, </a:t>
            </a:r>
            <a:r>
              <a:rPr lang="en-US" sz="1600" dirty="0" smtClean="0">
                <a:sym typeface="Wingdings" panose="05000000000000000000" pitchFamily="2" charset="2"/>
              </a:rPr>
              <a:t>weather, </a:t>
            </a:r>
            <a:r>
              <a:rPr lang="en-US" sz="1600" dirty="0">
                <a:sym typeface="Wingdings" panose="05000000000000000000" pitchFamily="2" charset="2"/>
              </a:rPr>
              <a:t>typical construction </a:t>
            </a:r>
            <a:r>
              <a:rPr lang="en-US" sz="1600" dirty="0" smtClean="0">
                <a:sym typeface="Wingdings" panose="05000000000000000000" pitchFamily="2" charset="2"/>
              </a:rPr>
              <a:t>methods, average </a:t>
            </a:r>
            <a:r>
              <a:rPr lang="en-US" sz="1600" dirty="0">
                <a:sym typeface="Wingdings" panose="05000000000000000000" pitchFamily="2" charset="2"/>
              </a:rPr>
              <a:t>building </a:t>
            </a:r>
            <a:r>
              <a:rPr lang="en-US" sz="1600" dirty="0" smtClean="0">
                <a:sym typeface="Wingdings" panose="05000000000000000000" pitchFamily="2" charset="2"/>
              </a:rPr>
              <a:t>loads. </a:t>
            </a:r>
            <a:br>
              <a:rPr lang="en-US" sz="1600" dirty="0" smtClean="0">
                <a:sym typeface="Wingdings" panose="05000000000000000000" pitchFamily="2" charset="2"/>
              </a:rPr>
            </a:br>
            <a:r>
              <a:rPr lang="en-US" sz="1600" dirty="0" smtClean="0">
                <a:sym typeface="Wingdings" panose="05000000000000000000" pitchFamily="2" charset="2"/>
              </a:rPr>
              <a:t>S&amp;G from cement consumption * 0.08 </a:t>
            </a:r>
            <a:endParaRPr lang="en-US" sz="1600" dirty="0" smtClean="0"/>
          </a:p>
          <a:p>
            <a:r>
              <a:rPr lang="en-US" sz="2400" b="1" dirty="0" smtClean="0"/>
              <a:t>Clays: </a:t>
            </a:r>
            <a:r>
              <a:rPr lang="en-US" sz="2000" dirty="0" smtClean="0"/>
              <a:t>conversion factors to tons of crude clay for </a:t>
            </a:r>
            <a:br>
              <a:rPr lang="en-US" sz="2000" dirty="0" smtClean="0"/>
            </a:br>
            <a:r>
              <a:rPr lang="en-US" sz="2000" dirty="0" smtClean="0"/>
              <a:t>clay products (e.g. bricks, tiles)</a:t>
            </a:r>
          </a:p>
        </p:txBody>
      </p:sp>
      <p:sp>
        <p:nvSpPr>
          <p:cNvPr id="6" name="Titel 5"/>
          <p:cNvSpPr>
            <a:spLocks noGrp="1"/>
          </p:cNvSpPr>
          <p:nvPr>
            <p:ph type="title"/>
          </p:nvPr>
        </p:nvSpPr>
        <p:spPr/>
        <p:txBody>
          <a:bodyPr/>
          <a:lstStyle/>
          <a:p>
            <a:r>
              <a:rPr lang="en-GB" dirty="0"/>
              <a:t>Estimation of bulk flows</a:t>
            </a:r>
            <a:endParaRPr lang="de-AT" dirty="0"/>
          </a:p>
        </p:txBody>
      </p:sp>
      <p:sp>
        <p:nvSpPr>
          <p:cNvPr id="4" name="Stern mit 7 Zacken 3"/>
          <p:cNvSpPr/>
          <p:nvPr/>
        </p:nvSpPr>
        <p:spPr>
          <a:xfrm>
            <a:off x="8695506" y="4139555"/>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
        <p:nvSpPr>
          <p:cNvPr id="10" name="Stern mit 7 Zacken 9"/>
          <p:cNvSpPr/>
          <p:nvPr/>
        </p:nvSpPr>
        <p:spPr>
          <a:xfrm>
            <a:off x="6199609" y="4537695"/>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
        <p:nvSpPr>
          <p:cNvPr id="11" name="Stern mit 7 Zacken 10"/>
          <p:cNvSpPr/>
          <p:nvPr/>
        </p:nvSpPr>
        <p:spPr>
          <a:xfrm>
            <a:off x="4192910" y="5608290"/>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
        <p:nvSpPr>
          <p:cNvPr id="12" name="Stern mit 7 Zacken 11"/>
          <p:cNvSpPr/>
          <p:nvPr/>
        </p:nvSpPr>
        <p:spPr>
          <a:xfrm>
            <a:off x="3779912" y="6309320"/>
            <a:ext cx="215766" cy="215766"/>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Tree>
    <p:extLst>
      <p:ext uri="{BB962C8B-B14F-4D97-AF65-F5344CB8AC3E}">
        <p14:creationId xmlns:p14="http://schemas.microsoft.com/office/powerpoint/2010/main" val="18567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500"/>
                                        <p:tgtEl>
                                          <p:spTgt spid="3">
                                            <p:txEl>
                                              <p:pRg st="4" end="4"/>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8" dur="500"/>
                                        <p:tgtEl>
                                          <p:spTgt spid="3">
                                            <p:txEl>
                                              <p:pRg st="5" end="5"/>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1" dur="500"/>
                                        <p:tgtEl>
                                          <p:spTgt spid="3">
                                            <p:txEl>
                                              <p:pRg st="6" end="6"/>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Specific issues</a:t>
            </a:r>
            <a:endParaRPr lang="en-GB" dirty="0"/>
          </a:p>
        </p:txBody>
      </p:sp>
      <p:sp>
        <p:nvSpPr>
          <p:cNvPr id="3" name="Inhaltsplatzhalter 2"/>
          <p:cNvSpPr>
            <a:spLocks noGrp="1"/>
          </p:cNvSpPr>
          <p:nvPr>
            <p:ph idx="1"/>
          </p:nvPr>
        </p:nvSpPr>
        <p:spPr/>
        <p:txBody>
          <a:bodyPr>
            <a:normAutofit/>
          </a:bodyPr>
          <a:lstStyle/>
          <a:p>
            <a:pPr marL="0" indent="0">
              <a:buNone/>
            </a:pPr>
            <a:r>
              <a:rPr lang="en-GB" sz="2400" b="1" dirty="0" smtClean="0"/>
              <a:t>Crushed rock </a:t>
            </a:r>
          </a:p>
          <a:p>
            <a:pPr lvl="1"/>
            <a:r>
              <a:rPr lang="en-GB" sz="1800" dirty="0" smtClean="0"/>
              <a:t>“Broken natural stones for road-, railway-, waterway-, and building”, reported by some statistical sources</a:t>
            </a:r>
          </a:p>
          <a:p>
            <a:pPr lvl="1"/>
            <a:r>
              <a:rPr lang="en-GB" sz="1800" dirty="0" smtClean="0"/>
              <a:t>“Crushed rock” is not defined by material characteristics </a:t>
            </a:r>
            <a:br>
              <a:rPr lang="en-GB" sz="1800" dirty="0" smtClean="0"/>
            </a:br>
            <a:r>
              <a:rPr lang="en-GB" sz="1800" dirty="0" smtClean="0">
                <a:sym typeface="Wingdings" panose="05000000000000000000" pitchFamily="2" charset="2"/>
              </a:rPr>
              <a:t> m</a:t>
            </a:r>
            <a:r>
              <a:rPr lang="en-GB" sz="1800" dirty="0" smtClean="0"/>
              <a:t>ay be A.3.2 (chalk and dolomite), A.3.6 (limestone and gypsum), A.3.8 (sand and gravel), A.3.9 (other non-metallic minerals </a:t>
            </a:r>
            <a:r>
              <a:rPr lang="en-GB" sz="1800" dirty="0" err="1" smtClean="0"/>
              <a:t>n.e.c</a:t>
            </a:r>
            <a:r>
              <a:rPr lang="en-GB" sz="1800" dirty="0" smtClean="0"/>
              <a:t>.), or also sandstone, volcanic stones, basalt, granite, quartzite, gneiss...</a:t>
            </a:r>
          </a:p>
          <a:p>
            <a:pPr lvl="1"/>
            <a:r>
              <a:rPr lang="en-GB" sz="1800" dirty="0" smtClean="0"/>
              <a:t>Cross-check for overlaps and double-counting </a:t>
            </a:r>
          </a:p>
          <a:p>
            <a:pPr marL="0" indent="0">
              <a:buNone/>
            </a:pPr>
            <a:r>
              <a:rPr lang="en-US" sz="2400" b="1" dirty="0"/>
              <a:t>Excavated soils </a:t>
            </a:r>
          </a:p>
          <a:p>
            <a:pPr lvl="1"/>
            <a:r>
              <a:rPr lang="en-US" sz="1800" dirty="0" smtClean="0"/>
              <a:t>A.3.10 </a:t>
            </a:r>
            <a:r>
              <a:rPr lang="en-US" sz="1800" dirty="0"/>
              <a:t>Excavated earthen materials (including soil), only if used </a:t>
            </a:r>
          </a:p>
          <a:p>
            <a:pPr lvl="1"/>
            <a:r>
              <a:rPr lang="en-US" sz="1800" dirty="0"/>
              <a:t>Difficult category, mostly not reported, or if then at weak data quality</a:t>
            </a:r>
          </a:p>
          <a:p>
            <a:pPr lvl="1"/>
            <a:r>
              <a:rPr lang="en-US" sz="1800" dirty="0"/>
              <a:t>May be of significant size </a:t>
            </a:r>
          </a:p>
          <a:p>
            <a:pPr lvl="1"/>
            <a:r>
              <a:rPr lang="en-US" sz="1800" dirty="0"/>
              <a:t>Important, if covered in DPO </a:t>
            </a:r>
          </a:p>
          <a:p>
            <a:pPr lvl="1"/>
            <a:endParaRPr lang="en-GB" sz="1800" dirty="0" smtClean="0"/>
          </a:p>
        </p:txBody>
      </p:sp>
    </p:spTree>
    <p:extLst>
      <p:ext uri="{BB962C8B-B14F-4D97-AF65-F5344CB8AC3E}">
        <p14:creationId xmlns:p14="http://schemas.microsoft.com/office/powerpoint/2010/main" val="65279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smtClean="0"/>
              <a:t>Direct imports and exports </a:t>
            </a:r>
            <a:endParaRPr lang="en-GB" dirty="0"/>
          </a:p>
        </p:txBody>
      </p:sp>
      <p:sp>
        <p:nvSpPr>
          <p:cNvPr id="2" name="Untertitel 1"/>
          <p:cNvSpPr>
            <a:spLocks noGrp="1"/>
          </p:cNvSpPr>
          <p:nvPr>
            <p:ph type="subTitle" idx="1"/>
          </p:nvPr>
        </p:nvSpPr>
        <p:spPr/>
        <p:txBody>
          <a:bodyPr/>
          <a:lstStyle/>
          <a:p>
            <a:endParaRPr lang="de-AT"/>
          </a:p>
        </p:txBody>
      </p:sp>
    </p:spTree>
    <p:extLst>
      <p:ext uri="{BB962C8B-B14F-4D97-AF65-F5344CB8AC3E}">
        <p14:creationId xmlns:p14="http://schemas.microsoft.com/office/powerpoint/2010/main" val="4028059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Imports and Exports </a:t>
            </a:r>
            <a:endParaRPr lang="en-GB" dirty="0"/>
          </a:p>
        </p:txBody>
      </p:sp>
      <p:sp>
        <p:nvSpPr>
          <p:cNvPr id="3" name="Inhaltsplatzhalter 2"/>
          <p:cNvSpPr>
            <a:spLocks noGrp="1"/>
          </p:cNvSpPr>
          <p:nvPr>
            <p:ph idx="1"/>
          </p:nvPr>
        </p:nvSpPr>
        <p:spPr>
          <a:xfrm>
            <a:off x="179512" y="1244312"/>
            <a:ext cx="8784976" cy="5281032"/>
          </a:xfrm>
          <a:noFill/>
        </p:spPr>
        <p:txBody>
          <a:bodyPr>
            <a:noAutofit/>
          </a:bodyPr>
          <a:lstStyle/>
          <a:p>
            <a:r>
              <a:rPr lang="en-GB" sz="2400" dirty="0" smtClean="0"/>
              <a:t>Trade flows are different than DE, they comprise basic commodities and manufactured products </a:t>
            </a:r>
          </a:p>
          <a:p>
            <a:r>
              <a:rPr lang="en-GB" sz="2400" dirty="0" smtClean="0"/>
              <a:t>Trade does not follow a „material“ logic but a logic according to the degree of manufacturing </a:t>
            </a:r>
          </a:p>
          <a:p>
            <a:pPr marL="457200" lvl="1" indent="0">
              <a:buNone/>
            </a:pPr>
            <a:r>
              <a:rPr lang="en-GB" sz="1800" dirty="0" smtClean="0"/>
              <a:t>raw products, basic commodities, semi-manufactured products, finished goods</a:t>
            </a:r>
          </a:p>
          <a:p>
            <a:pPr marL="357188" indent="0">
              <a:buNone/>
            </a:pPr>
            <a:r>
              <a:rPr lang="en-GB" sz="2400" dirty="0" smtClean="0"/>
              <a:t>Allocation to material categories according to the main material component; sometimes very difficult because products are very heterogeneous </a:t>
            </a:r>
          </a:p>
          <a:p>
            <a:r>
              <a:rPr lang="en-GB" sz="2400" dirty="0" smtClean="0"/>
              <a:t>Categories: “Products </a:t>
            </a:r>
            <a:r>
              <a:rPr lang="en-GB" sz="2400" dirty="0"/>
              <a:t>mainly from </a:t>
            </a:r>
            <a:r>
              <a:rPr lang="en-GB" sz="2400" dirty="0" smtClean="0"/>
              <a:t>biomass” etc.</a:t>
            </a:r>
          </a:p>
          <a:p>
            <a:pPr marL="457200" lvl="1" indent="0">
              <a:buNone/>
            </a:pPr>
            <a:r>
              <a:rPr lang="en-GB" sz="1800" dirty="0" smtClean="0"/>
              <a:t>e.g. road vehicles, furniture, machinery</a:t>
            </a:r>
            <a:r>
              <a:rPr lang="en-GB" sz="1800" dirty="0"/>
              <a:t>, plastics, </a:t>
            </a:r>
            <a:r>
              <a:rPr lang="en-GB" sz="1800" dirty="0" smtClean="0"/>
              <a:t>pharmaceutic. </a:t>
            </a:r>
            <a:r>
              <a:rPr lang="en-GB" sz="1800" dirty="0"/>
              <a:t>products</a:t>
            </a:r>
          </a:p>
          <a:p>
            <a:r>
              <a:rPr lang="en-GB" sz="2400" dirty="0" smtClean="0"/>
              <a:t>Trade contains “categories” that do not apply to DE </a:t>
            </a:r>
            <a:r>
              <a:rPr lang="en-GB" sz="1800" dirty="0" smtClean="0"/>
              <a:t>(and vice versa)</a:t>
            </a:r>
            <a:r>
              <a:rPr lang="en-GB" sz="2400" dirty="0" smtClean="0"/>
              <a:t> </a:t>
            </a:r>
          </a:p>
          <a:p>
            <a:pPr marL="457200" lvl="1" indent="0">
              <a:buNone/>
            </a:pPr>
            <a:r>
              <a:rPr lang="en-GB" sz="1800" dirty="0" smtClean="0"/>
              <a:t>e.g. meat, eggs, live animals, aluminium, </a:t>
            </a:r>
            <a:br>
              <a:rPr lang="en-GB" sz="1800" dirty="0" smtClean="0"/>
            </a:br>
            <a:r>
              <a:rPr lang="en-GB" sz="1800" dirty="0" smtClean="0"/>
              <a:t>gasoline, electricity, etc. </a:t>
            </a:r>
          </a:p>
        </p:txBody>
      </p:sp>
    </p:spTree>
    <p:extLst>
      <p:ext uri="{BB962C8B-B14F-4D97-AF65-F5344CB8AC3E}">
        <p14:creationId xmlns:p14="http://schemas.microsoft.com/office/powerpoint/2010/main" val="34810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228184" y="5869497"/>
            <a:ext cx="2915816"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itel 5"/>
          <p:cNvSpPr>
            <a:spLocks noGrp="1"/>
          </p:cNvSpPr>
          <p:nvPr>
            <p:ph type="title"/>
          </p:nvPr>
        </p:nvSpPr>
        <p:spPr/>
        <p:txBody>
          <a:bodyPr/>
          <a:lstStyle/>
          <a:p>
            <a:r>
              <a:rPr lang="en-GB" dirty="0" smtClean="0"/>
              <a:t>Data sources </a:t>
            </a:r>
            <a:endParaRPr lang="en-GB" dirty="0"/>
          </a:p>
        </p:txBody>
      </p:sp>
      <p:sp>
        <p:nvSpPr>
          <p:cNvPr id="7" name="Inhaltsplatzhalter 6"/>
          <p:cNvSpPr>
            <a:spLocks noGrp="1"/>
          </p:cNvSpPr>
          <p:nvPr>
            <p:ph idx="1"/>
          </p:nvPr>
        </p:nvSpPr>
        <p:spPr/>
        <p:txBody>
          <a:bodyPr>
            <a:noAutofit/>
          </a:bodyPr>
          <a:lstStyle/>
          <a:p>
            <a:r>
              <a:rPr lang="en-GB" sz="2200" dirty="0" smtClean="0">
                <a:sym typeface="Wingdings" panose="05000000000000000000" pitchFamily="2" charset="2"/>
              </a:rPr>
              <a:t>National </a:t>
            </a:r>
            <a:r>
              <a:rPr lang="en-GB" sz="2200" dirty="0">
                <a:sym typeface="Wingdings" panose="05000000000000000000" pitchFamily="2" charset="2"/>
              </a:rPr>
              <a:t>data useful for MFA compilation: </a:t>
            </a:r>
          </a:p>
          <a:p>
            <a:pPr lvl="1"/>
            <a:r>
              <a:rPr lang="en-GB" sz="2000" dirty="0" smtClean="0">
                <a:sym typeface="Wingdings" panose="05000000000000000000" pitchFamily="2" charset="2"/>
              </a:rPr>
              <a:t>Agricultural statistics, forest inventories, fishery statistics </a:t>
            </a:r>
          </a:p>
          <a:p>
            <a:pPr lvl="1"/>
            <a:r>
              <a:rPr lang="en-GB" sz="2000" dirty="0" smtClean="0">
                <a:sym typeface="Wingdings" panose="05000000000000000000" pitchFamily="2" charset="2"/>
              </a:rPr>
              <a:t>Mining surveys </a:t>
            </a:r>
          </a:p>
          <a:p>
            <a:pPr lvl="1"/>
            <a:r>
              <a:rPr lang="en-GB" sz="2000" dirty="0" smtClean="0">
                <a:sym typeface="Wingdings" panose="05000000000000000000" pitchFamily="2" charset="2"/>
              </a:rPr>
              <a:t>Production </a:t>
            </a:r>
            <a:r>
              <a:rPr lang="en-GB" sz="2000" dirty="0">
                <a:sym typeface="Wingdings" panose="05000000000000000000" pitchFamily="2" charset="2"/>
              </a:rPr>
              <a:t>statistics </a:t>
            </a:r>
            <a:endParaRPr lang="en-GB" sz="2000" dirty="0" smtClean="0">
              <a:sym typeface="Wingdings" panose="05000000000000000000" pitchFamily="2" charset="2"/>
            </a:endParaRPr>
          </a:p>
          <a:p>
            <a:pPr lvl="1"/>
            <a:r>
              <a:rPr lang="en-GB" sz="2000" dirty="0" smtClean="0">
                <a:sym typeface="Wingdings" panose="05000000000000000000" pitchFamily="2" charset="2"/>
              </a:rPr>
              <a:t>Foreign trade statistics </a:t>
            </a:r>
            <a:endParaRPr lang="en-GB" sz="2000" dirty="0" smtClean="0"/>
          </a:p>
          <a:p>
            <a:r>
              <a:rPr lang="en-GB" sz="2200" dirty="0" smtClean="0"/>
              <a:t>Use national statistical data that is compiled to fulfil reporting obligations to international bodies: </a:t>
            </a:r>
          </a:p>
          <a:p>
            <a:pPr lvl="1"/>
            <a:r>
              <a:rPr lang="en-GB" sz="2000" dirty="0" smtClean="0"/>
              <a:t>FAO </a:t>
            </a:r>
            <a:r>
              <a:rPr lang="en-GB" sz="2000" dirty="0" smtClean="0">
                <a:sym typeface="Wingdings" panose="05000000000000000000" pitchFamily="2" charset="2"/>
              </a:rPr>
              <a:t> </a:t>
            </a:r>
            <a:r>
              <a:rPr lang="en-GB" sz="2000" dirty="0" smtClean="0"/>
              <a:t>biomass DE and trade  </a:t>
            </a:r>
          </a:p>
          <a:p>
            <a:pPr lvl="1"/>
            <a:r>
              <a:rPr lang="en-GB" sz="2000" dirty="0" smtClean="0"/>
              <a:t>IEA </a:t>
            </a:r>
            <a:r>
              <a:rPr lang="en-GB" sz="2000" dirty="0" smtClean="0">
                <a:sym typeface="Wingdings" panose="05000000000000000000" pitchFamily="2" charset="2"/>
              </a:rPr>
              <a:t> fossil fuels </a:t>
            </a:r>
            <a:r>
              <a:rPr lang="en-GB" sz="2000" dirty="0"/>
              <a:t>DE and trade </a:t>
            </a:r>
            <a:endParaRPr lang="en-GB" sz="2000" dirty="0" smtClean="0">
              <a:sym typeface="Wingdings" panose="05000000000000000000" pitchFamily="2" charset="2"/>
            </a:endParaRPr>
          </a:p>
          <a:p>
            <a:pPr lvl="1"/>
            <a:r>
              <a:rPr lang="en-GB" sz="2000" dirty="0" smtClean="0">
                <a:sym typeface="Wingdings" panose="05000000000000000000" pitchFamily="2" charset="2"/>
              </a:rPr>
              <a:t>UN </a:t>
            </a:r>
            <a:r>
              <a:rPr lang="en-GB" sz="2000" dirty="0" err="1" smtClean="0">
                <a:sym typeface="Wingdings" panose="05000000000000000000" pitchFamily="2" charset="2"/>
              </a:rPr>
              <a:t>Comtrade</a:t>
            </a:r>
            <a:r>
              <a:rPr lang="en-GB" sz="2000" dirty="0" smtClean="0">
                <a:sym typeface="Wingdings" panose="05000000000000000000" pitchFamily="2" charset="2"/>
              </a:rPr>
              <a:t> </a:t>
            </a:r>
          </a:p>
          <a:p>
            <a:pPr marL="1771650" lvl="4" indent="0">
              <a:buNone/>
            </a:pPr>
            <a:endParaRPr lang="en-GB" sz="400" dirty="0" smtClean="0">
              <a:sym typeface="Wingdings" panose="05000000000000000000" pitchFamily="2" charset="2"/>
            </a:endParaRPr>
          </a:p>
          <a:p>
            <a:pPr marL="0" indent="0">
              <a:buNone/>
            </a:pPr>
            <a:r>
              <a:rPr lang="en-GB" sz="1800" i="1" dirty="0"/>
              <a:t>Please note! </a:t>
            </a:r>
          </a:p>
          <a:p>
            <a:r>
              <a:rPr lang="en-US" sz="1800" i="1" dirty="0"/>
              <a:t>Production statistics report the products which are sold on the market </a:t>
            </a:r>
          </a:p>
          <a:p>
            <a:r>
              <a:rPr lang="en-US" sz="1800" i="1" dirty="0"/>
              <a:t>DE does not refer to a market transaction but to the act of extraction of natural resources from the natural environment. </a:t>
            </a:r>
          </a:p>
        </p:txBody>
      </p:sp>
    </p:spTree>
    <p:extLst>
      <p:ext uri="{BB962C8B-B14F-4D97-AF65-F5344CB8AC3E}">
        <p14:creationId xmlns:p14="http://schemas.microsoft.com/office/powerpoint/2010/main" val="2422832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Import and export data</a:t>
            </a:r>
            <a:endParaRPr lang="en-GB" dirty="0"/>
          </a:p>
        </p:txBody>
      </p:sp>
      <p:sp>
        <p:nvSpPr>
          <p:cNvPr id="3" name="Inhaltsplatzhalter 2"/>
          <p:cNvSpPr>
            <a:spLocks noGrp="1"/>
          </p:cNvSpPr>
          <p:nvPr>
            <p:ph idx="1"/>
          </p:nvPr>
        </p:nvSpPr>
        <p:spPr>
          <a:xfrm>
            <a:off x="179512" y="1244312"/>
            <a:ext cx="8784976" cy="5425048"/>
          </a:xfrm>
          <a:solidFill>
            <a:schemeClr val="bg1"/>
          </a:solidFill>
        </p:spPr>
        <p:txBody>
          <a:bodyPr>
            <a:noAutofit/>
          </a:bodyPr>
          <a:lstStyle/>
          <a:p>
            <a:r>
              <a:rPr lang="en-GB" sz="2000" dirty="0" smtClean="0"/>
              <a:t>Data source: foreign trade statistics </a:t>
            </a:r>
            <a:r>
              <a:rPr lang="en-GB" sz="1800" dirty="0" smtClean="0">
                <a:sym typeface="Wingdings" panose="05000000000000000000" pitchFamily="2" charset="2"/>
              </a:rPr>
              <a:t></a:t>
            </a:r>
            <a:r>
              <a:rPr lang="en-GB" sz="2000" dirty="0" smtClean="0">
                <a:sym typeface="Wingdings" panose="05000000000000000000" pitchFamily="2" charset="2"/>
              </a:rPr>
              <a:t> commonly reported in monetary AND physical units </a:t>
            </a:r>
          </a:p>
          <a:p>
            <a:r>
              <a:rPr lang="en-GB" sz="2000" dirty="0" smtClean="0">
                <a:sym typeface="Wingdings" panose="05000000000000000000" pitchFamily="2" charset="2"/>
              </a:rPr>
              <a:t>Physical data: </a:t>
            </a:r>
            <a:r>
              <a:rPr lang="en-GB" sz="2000" dirty="0" smtClean="0"/>
              <a:t>kg, or other: numbers, m³ </a:t>
            </a:r>
          </a:p>
          <a:p>
            <a:pPr marL="457200" lvl="1" indent="0">
              <a:buNone/>
            </a:pPr>
            <a:r>
              <a:rPr lang="en-GB" sz="1600" dirty="0" smtClean="0"/>
              <a:t>Conversion: difficult! E.g. “number of ships”</a:t>
            </a:r>
          </a:p>
          <a:p>
            <a:r>
              <a:rPr lang="en-GB" sz="2000" dirty="0" smtClean="0"/>
              <a:t>Data is reported in „as is weight“ that is the weight when crossing administrative borders. </a:t>
            </a:r>
          </a:p>
          <a:p>
            <a:pPr marL="457200" lvl="1" indent="0">
              <a:buNone/>
            </a:pPr>
            <a:r>
              <a:rPr lang="en-GB" sz="1800" dirty="0" smtClean="0">
                <a:sym typeface="Wingdings" panose="05000000000000000000" pitchFamily="2" charset="2"/>
              </a:rPr>
              <a:t> Problems may occur with different moisture content between DE a. trade, e.g. wood DE (15% mc), directly traded with a mc of 20-40%. </a:t>
            </a:r>
            <a:endParaRPr lang="en-GB" sz="1800" dirty="0" smtClean="0"/>
          </a:p>
          <a:p>
            <a:r>
              <a:rPr lang="en-GB" sz="2000" dirty="0" smtClean="0"/>
              <a:t>Specific problems: </a:t>
            </a:r>
          </a:p>
          <a:p>
            <a:pPr lvl="1"/>
            <a:r>
              <a:rPr lang="en-GB" sz="1800" dirty="0" smtClean="0"/>
              <a:t>Packaging: should be included. Foreign trade statistics usually reports net weight, i.e. excludes the packaging material </a:t>
            </a:r>
          </a:p>
          <a:p>
            <a:pPr lvl="1"/>
            <a:r>
              <a:rPr lang="en-GB" sz="1800" dirty="0" smtClean="0"/>
              <a:t>Confidential trade </a:t>
            </a:r>
          </a:p>
          <a:p>
            <a:pPr lvl="1"/>
            <a:r>
              <a:rPr lang="en-GB" sz="1800" dirty="0" smtClean="0"/>
              <a:t>Transit flows (re-exports):  </a:t>
            </a:r>
            <a:r>
              <a:rPr lang="en-US" sz="1800" dirty="0"/>
              <a:t>Imports exported again without </a:t>
            </a:r>
            <a:r>
              <a:rPr lang="en-US" sz="1800" dirty="0" smtClean="0"/>
              <a:t>processing </a:t>
            </a:r>
            <a:br>
              <a:rPr lang="en-US" sz="1800" dirty="0" smtClean="0"/>
            </a:br>
            <a:r>
              <a:rPr lang="en-US" sz="1800" dirty="0" smtClean="0">
                <a:sym typeface="Wingdings" panose="05000000000000000000" pitchFamily="2" charset="2"/>
              </a:rPr>
              <a:t> e</a:t>
            </a:r>
            <a:r>
              <a:rPr lang="en-US" sz="1800" dirty="0" smtClean="0"/>
              <a:t>xcluded </a:t>
            </a:r>
            <a:r>
              <a:rPr lang="en-US" sz="1800" dirty="0"/>
              <a:t>from EW-MFA</a:t>
            </a:r>
            <a:endParaRPr lang="en-GB" sz="1800" dirty="0" smtClean="0"/>
          </a:p>
          <a:p>
            <a:pPr lvl="1"/>
            <a:r>
              <a:rPr lang="en-GB" sz="1800" dirty="0" smtClean="0"/>
              <a:t>There might be a difference in statistical reporting between imports and exports </a:t>
            </a:r>
          </a:p>
          <a:p>
            <a:endParaRPr lang="en-GB" sz="2000" dirty="0"/>
          </a:p>
        </p:txBody>
      </p:sp>
    </p:spTree>
    <p:extLst>
      <p:ext uri="{BB962C8B-B14F-4D97-AF65-F5344CB8AC3E}">
        <p14:creationId xmlns:p14="http://schemas.microsoft.com/office/powerpoint/2010/main" val="423550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500"/>
                                        <p:tgtEl>
                                          <p:spTgt spid="3">
                                            <p:txEl>
                                              <p:pRg st="5" end="5"/>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6" dur="500"/>
                                        <p:tgtEl>
                                          <p:spTgt spid="3">
                                            <p:txEl>
                                              <p:pRg st="6" end="6"/>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500"/>
                                        <p:tgtEl>
                                          <p:spTgt spid="3">
                                            <p:txEl>
                                              <p:pRg st="8" end="8"/>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Trade – data sources </a:t>
            </a:r>
            <a:endParaRPr lang="en-GB" dirty="0"/>
          </a:p>
        </p:txBody>
      </p:sp>
      <p:sp>
        <p:nvSpPr>
          <p:cNvPr id="8" name="Inhaltsplatzhalter 7"/>
          <p:cNvSpPr>
            <a:spLocks noGrp="1"/>
          </p:cNvSpPr>
          <p:nvPr>
            <p:ph idx="1"/>
          </p:nvPr>
        </p:nvSpPr>
        <p:spPr/>
        <p:txBody>
          <a:bodyPr>
            <a:normAutofit/>
          </a:bodyPr>
          <a:lstStyle/>
          <a:p>
            <a:r>
              <a:rPr lang="en-GB" sz="2400" dirty="0" smtClean="0"/>
              <a:t>Foreign </a:t>
            </a:r>
            <a:r>
              <a:rPr lang="en-GB" sz="2400" dirty="0"/>
              <a:t>trade statistics </a:t>
            </a:r>
          </a:p>
          <a:p>
            <a:r>
              <a:rPr lang="en-GB" sz="2400" dirty="0" smtClean="0"/>
              <a:t>Specific trade </a:t>
            </a:r>
            <a:r>
              <a:rPr lang="en-GB" sz="2400" dirty="0"/>
              <a:t>data from </a:t>
            </a:r>
            <a:r>
              <a:rPr lang="en-GB" sz="2400" dirty="0" smtClean="0"/>
              <a:t>FAO and IEA statistics</a:t>
            </a:r>
          </a:p>
          <a:p>
            <a:endParaRPr lang="en-GB" sz="2400" dirty="0" smtClean="0"/>
          </a:p>
          <a:p>
            <a:pPr marL="0" indent="0">
              <a:buNone/>
            </a:pPr>
            <a:r>
              <a:rPr lang="en-GB" sz="2400" dirty="0" smtClean="0"/>
              <a:t>International </a:t>
            </a:r>
            <a:r>
              <a:rPr lang="en-GB" sz="2400" dirty="0"/>
              <a:t>data source: </a:t>
            </a:r>
            <a:endParaRPr lang="en-GB" sz="2400" dirty="0" smtClean="0"/>
          </a:p>
          <a:p>
            <a:r>
              <a:rPr lang="en-GB" sz="2400" dirty="0" smtClean="0"/>
              <a:t>UN </a:t>
            </a:r>
            <a:r>
              <a:rPr lang="en-GB" sz="2400" dirty="0" err="1"/>
              <a:t>Comtrade</a:t>
            </a:r>
            <a:r>
              <a:rPr lang="en-GB" sz="2400" dirty="0"/>
              <a:t> </a:t>
            </a:r>
          </a:p>
          <a:p>
            <a:endParaRPr lang="de-AT" sz="3600" dirty="0"/>
          </a:p>
        </p:txBody>
      </p:sp>
    </p:spTree>
    <p:extLst>
      <p:ext uri="{BB962C8B-B14F-4D97-AF65-F5344CB8AC3E}">
        <p14:creationId xmlns:p14="http://schemas.microsoft.com/office/powerpoint/2010/main" val="2520008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Example results</a:t>
            </a:r>
            <a:endParaRPr lang="en-GB" dirty="0"/>
          </a:p>
        </p:txBody>
      </p:sp>
      <p:sp>
        <p:nvSpPr>
          <p:cNvPr id="4" name="Untertitel 3"/>
          <p:cNvSpPr>
            <a:spLocks noGrp="1"/>
          </p:cNvSpPr>
          <p:nvPr>
            <p:ph type="subTitle" idx="1"/>
          </p:nvPr>
        </p:nvSpPr>
        <p:spPr/>
        <p:txBody>
          <a:bodyPr>
            <a:normAutofit/>
          </a:bodyPr>
          <a:lstStyle/>
          <a:p>
            <a:r>
              <a:rPr lang="de-AT" sz="3100" dirty="0" err="1" smtClean="0"/>
              <a:t>Based</a:t>
            </a:r>
            <a:r>
              <a:rPr lang="de-AT" sz="3100" dirty="0" smtClean="0"/>
              <a:t> on </a:t>
            </a:r>
          </a:p>
          <a:p>
            <a:r>
              <a:rPr lang="de-AT" sz="3100" dirty="0" smtClean="0"/>
              <a:t>UN Environment 2017. Global </a:t>
            </a:r>
            <a:r>
              <a:rPr lang="de-AT" sz="3100" dirty="0" err="1" smtClean="0"/>
              <a:t>raw</a:t>
            </a:r>
            <a:r>
              <a:rPr lang="de-AT" sz="3100" dirty="0" smtClean="0"/>
              <a:t> material </a:t>
            </a:r>
            <a:r>
              <a:rPr lang="de-AT" sz="3100" dirty="0" err="1" smtClean="0"/>
              <a:t>database</a:t>
            </a:r>
            <a:endParaRPr lang="de-AT" sz="3100" dirty="0"/>
          </a:p>
        </p:txBody>
      </p:sp>
    </p:spTree>
    <p:extLst>
      <p:ext uri="{BB962C8B-B14F-4D97-AF65-F5344CB8AC3E}">
        <p14:creationId xmlns:p14="http://schemas.microsoft.com/office/powerpoint/2010/main" val="3366407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Domestic Extraction (DE)</a:t>
            </a:r>
            <a:endParaRPr lang="en-GB" dirty="0"/>
          </a:p>
        </p:txBody>
      </p:sp>
      <p:pic>
        <p:nvPicPr>
          <p:cNvPr id="3" name="Grafik 2"/>
          <p:cNvPicPr>
            <a:picLocks noChangeAspect="1"/>
          </p:cNvPicPr>
          <p:nvPr/>
        </p:nvPicPr>
        <p:blipFill>
          <a:blip r:embed="rId2"/>
          <a:stretch>
            <a:fillRect/>
          </a:stretch>
        </p:blipFill>
        <p:spPr>
          <a:xfrm>
            <a:off x="0" y="2310035"/>
            <a:ext cx="9144000" cy="2237930"/>
          </a:xfrm>
          <a:prstGeom prst="rect">
            <a:avLst/>
          </a:prstGeom>
        </p:spPr>
      </p:pic>
    </p:spTree>
    <p:extLst>
      <p:ext uri="{BB962C8B-B14F-4D97-AF65-F5344CB8AC3E}">
        <p14:creationId xmlns:p14="http://schemas.microsoft.com/office/powerpoint/2010/main" val="69499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Domestic Extraction (DE/cap)</a:t>
            </a:r>
            <a:endParaRPr lang="en-GB" dirty="0"/>
          </a:p>
        </p:txBody>
      </p:sp>
      <p:pic>
        <p:nvPicPr>
          <p:cNvPr id="4" name="Grafik 3"/>
          <p:cNvPicPr>
            <a:picLocks noChangeAspect="1"/>
          </p:cNvPicPr>
          <p:nvPr/>
        </p:nvPicPr>
        <p:blipFill>
          <a:blip r:embed="rId2"/>
          <a:stretch>
            <a:fillRect/>
          </a:stretch>
        </p:blipFill>
        <p:spPr>
          <a:xfrm>
            <a:off x="0" y="2310035"/>
            <a:ext cx="9144000" cy="2237930"/>
          </a:xfrm>
          <a:prstGeom prst="rect">
            <a:avLst/>
          </a:prstGeom>
        </p:spPr>
      </p:pic>
    </p:spTree>
    <p:extLst>
      <p:ext uri="{BB962C8B-B14F-4D97-AF65-F5344CB8AC3E}">
        <p14:creationId xmlns:p14="http://schemas.microsoft.com/office/powerpoint/2010/main" val="3962190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44624"/>
            <a:ext cx="6408712" cy="1143000"/>
          </a:xfrm>
        </p:spPr>
        <p:txBody>
          <a:bodyPr/>
          <a:lstStyle/>
          <a:p>
            <a:r>
              <a:rPr lang="en-GB" dirty="0" smtClean="0"/>
              <a:t>Domestic Material Consumption (DMC)</a:t>
            </a:r>
            <a:endParaRPr lang="en-GB" dirty="0"/>
          </a:p>
        </p:txBody>
      </p:sp>
      <p:pic>
        <p:nvPicPr>
          <p:cNvPr id="3" name="Grafik 2"/>
          <p:cNvPicPr>
            <a:picLocks noChangeAspect="1"/>
          </p:cNvPicPr>
          <p:nvPr/>
        </p:nvPicPr>
        <p:blipFill>
          <a:blip r:embed="rId2"/>
          <a:stretch>
            <a:fillRect/>
          </a:stretch>
        </p:blipFill>
        <p:spPr>
          <a:xfrm>
            <a:off x="0" y="2310035"/>
            <a:ext cx="9144000" cy="2237930"/>
          </a:xfrm>
          <a:prstGeom prst="rect">
            <a:avLst/>
          </a:prstGeom>
        </p:spPr>
      </p:pic>
    </p:spTree>
    <p:extLst>
      <p:ext uri="{BB962C8B-B14F-4D97-AF65-F5344CB8AC3E}">
        <p14:creationId xmlns:p14="http://schemas.microsoft.com/office/powerpoint/2010/main" val="3392483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44624"/>
            <a:ext cx="6408712" cy="1143000"/>
          </a:xfrm>
        </p:spPr>
        <p:txBody>
          <a:bodyPr/>
          <a:lstStyle/>
          <a:p>
            <a:r>
              <a:rPr lang="en-GB" dirty="0" smtClean="0"/>
              <a:t>Domestic Material Consumption (DMC/cap)</a:t>
            </a:r>
            <a:endParaRPr lang="en-GB" dirty="0"/>
          </a:p>
        </p:txBody>
      </p:sp>
      <p:pic>
        <p:nvPicPr>
          <p:cNvPr id="4" name="Grafik 3"/>
          <p:cNvPicPr>
            <a:picLocks noChangeAspect="1"/>
          </p:cNvPicPr>
          <p:nvPr/>
        </p:nvPicPr>
        <p:blipFill>
          <a:blip r:embed="rId2"/>
          <a:stretch>
            <a:fillRect/>
          </a:stretch>
        </p:blipFill>
        <p:spPr>
          <a:xfrm>
            <a:off x="0" y="2310035"/>
            <a:ext cx="9144000" cy="2237930"/>
          </a:xfrm>
          <a:prstGeom prst="rect">
            <a:avLst/>
          </a:prstGeom>
        </p:spPr>
      </p:pic>
    </p:spTree>
    <p:extLst>
      <p:ext uri="{BB962C8B-B14F-4D97-AF65-F5344CB8AC3E}">
        <p14:creationId xmlns:p14="http://schemas.microsoft.com/office/powerpoint/2010/main" val="1404960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44624"/>
            <a:ext cx="6408712" cy="1143000"/>
          </a:xfrm>
        </p:spPr>
        <p:txBody>
          <a:bodyPr/>
          <a:lstStyle/>
          <a:p>
            <a:r>
              <a:rPr lang="en-GB" dirty="0" smtClean="0"/>
              <a:t>Resource Productivity (GDP/DMC)</a:t>
            </a:r>
            <a:endParaRPr lang="en-GB" dirty="0"/>
          </a:p>
        </p:txBody>
      </p:sp>
      <p:pic>
        <p:nvPicPr>
          <p:cNvPr id="3" name="Grafik 2"/>
          <p:cNvPicPr>
            <a:picLocks noChangeAspect="1"/>
          </p:cNvPicPr>
          <p:nvPr/>
        </p:nvPicPr>
        <p:blipFill>
          <a:blip r:embed="rId2"/>
          <a:stretch>
            <a:fillRect/>
          </a:stretch>
        </p:blipFill>
        <p:spPr>
          <a:xfrm>
            <a:off x="0" y="2310035"/>
            <a:ext cx="9144000" cy="2237930"/>
          </a:xfrm>
          <a:prstGeom prst="rect">
            <a:avLst/>
          </a:prstGeom>
        </p:spPr>
      </p:pic>
    </p:spTree>
    <p:extLst>
      <p:ext uri="{BB962C8B-B14F-4D97-AF65-F5344CB8AC3E}">
        <p14:creationId xmlns:p14="http://schemas.microsoft.com/office/powerpoint/2010/main" val="4185207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Material footprints</a:t>
            </a:r>
            <a:endParaRPr lang="en-GB" dirty="0"/>
          </a:p>
        </p:txBody>
      </p:sp>
      <p:pic>
        <p:nvPicPr>
          <p:cNvPr id="3" name="Grafik 2"/>
          <p:cNvPicPr>
            <a:picLocks noChangeAspect="1"/>
          </p:cNvPicPr>
          <p:nvPr/>
        </p:nvPicPr>
        <p:blipFill>
          <a:blip r:embed="rId2"/>
          <a:stretch>
            <a:fillRect/>
          </a:stretch>
        </p:blipFill>
        <p:spPr>
          <a:xfrm>
            <a:off x="0" y="2310035"/>
            <a:ext cx="9144000" cy="2237930"/>
          </a:xfrm>
          <a:prstGeom prst="rect">
            <a:avLst/>
          </a:prstGeom>
        </p:spPr>
      </p:pic>
    </p:spTree>
    <p:extLst>
      <p:ext uri="{BB962C8B-B14F-4D97-AF65-F5344CB8AC3E}">
        <p14:creationId xmlns:p14="http://schemas.microsoft.com/office/powerpoint/2010/main" val="2365325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International comparison </a:t>
            </a:r>
            <a:endParaRPr lang="en-GB" dirty="0"/>
          </a:p>
        </p:txBody>
      </p:sp>
      <p:pic>
        <p:nvPicPr>
          <p:cNvPr id="3" name="Grafik 2"/>
          <p:cNvPicPr>
            <a:picLocks noChangeAspect="1"/>
          </p:cNvPicPr>
          <p:nvPr/>
        </p:nvPicPr>
        <p:blipFill>
          <a:blip r:embed="rId2"/>
          <a:stretch>
            <a:fillRect/>
          </a:stretch>
        </p:blipFill>
        <p:spPr>
          <a:xfrm>
            <a:off x="883877" y="1266364"/>
            <a:ext cx="7436571" cy="4466892"/>
          </a:xfrm>
          <a:prstGeom prst="rect">
            <a:avLst/>
          </a:prstGeom>
        </p:spPr>
      </p:pic>
      <p:sp>
        <p:nvSpPr>
          <p:cNvPr id="4" name="Ellipse 3"/>
          <p:cNvSpPr/>
          <p:nvPr/>
        </p:nvSpPr>
        <p:spPr>
          <a:xfrm>
            <a:off x="2483768" y="2060848"/>
            <a:ext cx="504056"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lipse 4"/>
          <p:cNvSpPr/>
          <p:nvPr/>
        </p:nvSpPr>
        <p:spPr>
          <a:xfrm>
            <a:off x="1475656" y="3429000"/>
            <a:ext cx="50405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p:cNvSpPr/>
          <p:nvPr/>
        </p:nvSpPr>
        <p:spPr>
          <a:xfrm>
            <a:off x="7668344" y="2996952"/>
            <a:ext cx="504056"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801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smtClean="0"/>
              <a:t>DE biomass</a:t>
            </a:r>
            <a:endParaRPr lang="en-GB" dirty="0"/>
          </a:p>
        </p:txBody>
      </p:sp>
      <p:sp>
        <p:nvSpPr>
          <p:cNvPr id="2" name="Untertitel 1"/>
          <p:cNvSpPr>
            <a:spLocks noGrp="1"/>
          </p:cNvSpPr>
          <p:nvPr>
            <p:ph type="subTitle" idx="1"/>
          </p:nvPr>
        </p:nvSpPr>
        <p:spPr/>
        <p:txBody>
          <a:bodyPr/>
          <a:lstStyle/>
          <a:p>
            <a:endParaRPr lang="de-AT"/>
          </a:p>
        </p:txBody>
      </p:sp>
    </p:spTree>
    <p:extLst>
      <p:ext uri="{BB962C8B-B14F-4D97-AF65-F5344CB8AC3E}">
        <p14:creationId xmlns:p14="http://schemas.microsoft.com/office/powerpoint/2010/main" val="2202705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Domestic Processed Outputs (DPO)</a:t>
            </a:r>
            <a:endParaRPr lang="en-GB" dirty="0"/>
          </a:p>
        </p:txBody>
      </p:sp>
      <p:sp>
        <p:nvSpPr>
          <p:cNvPr id="4" name="Untertitel 3"/>
          <p:cNvSpPr>
            <a:spLocks noGrp="1"/>
          </p:cNvSpPr>
          <p:nvPr>
            <p:ph type="subTitle" idx="1"/>
          </p:nvPr>
        </p:nvSpPr>
        <p:spPr/>
        <p:txBody>
          <a:bodyPr/>
          <a:lstStyle/>
          <a:p>
            <a:endParaRPr lang="de-AT"/>
          </a:p>
        </p:txBody>
      </p:sp>
    </p:spTree>
    <p:extLst>
      <p:ext uri="{BB962C8B-B14F-4D97-AF65-F5344CB8AC3E}">
        <p14:creationId xmlns:p14="http://schemas.microsoft.com/office/powerpoint/2010/main" val="18305900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3200" dirty="0" smtClean="0"/>
              <a:t>Domestic Processed Outputs (DPO) </a:t>
            </a:r>
            <a:endParaRPr lang="en-GB" sz="3200" dirty="0"/>
          </a:p>
        </p:txBody>
      </p:sp>
      <p:sp>
        <p:nvSpPr>
          <p:cNvPr id="2" name="Inhaltsplatzhalter 1"/>
          <p:cNvSpPr>
            <a:spLocks noGrp="1"/>
          </p:cNvSpPr>
          <p:nvPr>
            <p:ph idx="1"/>
          </p:nvPr>
        </p:nvSpPr>
        <p:spPr>
          <a:xfrm>
            <a:off x="179512" y="1196752"/>
            <a:ext cx="8784976" cy="5400600"/>
          </a:xfrm>
        </p:spPr>
        <p:txBody>
          <a:bodyPr>
            <a:normAutofit/>
          </a:bodyPr>
          <a:lstStyle/>
          <a:p>
            <a:r>
              <a:rPr lang="en-US" sz="2600" dirty="0"/>
              <a:t>DPO indicates the total weight of </a:t>
            </a:r>
            <a:r>
              <a:rPr lang="en-US" sz="2600" dirty="0" smtClean="0"/>
              <a:t/>
            </a:r>
            <a:br>
              <a:rPr lang="en-US" sz="2600" dirty="0" smtClean="0"/>
            </a:br>
            <a:r>
              <a:rPr lang="en-US" sz="2600" dirty="0" smtClean="0"/>
              <a:t>materials</a:t>
            </a:r>
            <a:r>
              <a:rPr lang="en-US" sz="2600" dirty="0"/>
              <a:t>, which are released back </a:t>
            </a:r>
            <a:r>
              <a:rPr lang="en-US" sz="2600" dirty="0" smtClean="0"/>
              <a:t/>
            </a:r>
            <a:br>
              <a:rPr lang="en-US" sz="2600" dirty="0" smtClean="0"/>
            </a:br>
            <a:r>
              <a:rPr lang="en-US" sz="2600" dirty="0" smtClean="0"/>
              <a:t>to </a:t>
            </a:r>
            <a:r>
              <a:rPr lang="en-US" sz="2600" dirty="0"/>
              <a:t>the environment after having </a:t>
            </a:r>
            <a:r>
              <a:rPr lang="en-US" sz="2600" dirty="0" smtClean="0"/>
              <a:t/>
            </a:r>
            <a:br>
              <a:rPr lang="en-US" sz="2600" dirty="0" smtClean="0"/>
            </a:br>
            <a:r>
              <a:rPr lang="en-US" sz="2600" dirty="0" smtClean="0"/>
              <a:t>been </a:t>
            </a:r>
            <a:r>
              <a:rPr lang="en-US" sz="2600" dirty="0"/>
              <a:t>used in the domestic economy. </a:t>
            </a:r>
          </a:p>
          <a:p>
            <a:r>
              <a:rPr lang="en-US" sz="2600" dirty="0"/>
              <a:t>DPO flows occur at the processing, </a:t>
            </a:r>
            <a:r>
              <a:rPr lang="en-US" sz="2600" dirty="0" smtClean="0"/>
              <a:t/>
            </a:r>
            <a:br>
              <a:rPr lang="en-US" sz="2600" dirty="0" smtClean="0"/>
            </a:br>
            <a:r>
              <a:rPr lang="en-US" sz="2600" dirty="0" smtClean="0"/>
              <a:t>manufacturing</a:t>
            </a:r>
            <a:r>
              <a:rPr lang="en-US" sz="2600" dirty="0"/>
              <a:t>, use, and final disposal </a:t>
            </a:r>
            <a:r>
              <a:rPr lang="en-US" sz="2600" dirty="0" smtClean="0"/>
              <a:t/>
            </a:r>
            <a:br>
              <a:rPr lang="en-US" sz="2600" dirty="0" smtClean="0"/>
            </a:br>
            <a:r>
              <a:rPr lang="en-US" sz="2600" dirty="0" smtClean="0"/>
              <a:t>stages </a:t>
            </a:r>
            <a:r>
              <a:rPr lang="en-US" sz="2600" dirty="0"/>
              <a:t>of the economic production and consumption chain.</a:t>
            </a:r>
          </a:p>
          <a:p>
            <a:r>
              <a:rPr lang="en-US" sz="2600" dirty="0"/>
              <a:t>Exported materials are not included in DPO because they are yet to be used in other countries. </a:t>
            </a:r>
          </a:p>
        </p:txBody>
      </p:sp>
      <p:pic>
        <p:nvPicPr>
          <p:cNvPr id="8" name="Grafik 7"/>
          <p:cNvPicPr>
            <a:picLocks noChangeAspect="1"/>
          </p:cNvPicPr>
          <p:nvPr/>
        </p:nvPicPr>
        <p:blipFill>
          <a:blip r:embed="rId2"/>
          <a:stretch>
            <a:fillRect/>
          </a:stretch>
        </p:blipFill>
        <p:spPr>
          <a:xfrm>
            <a:off x="5742581" y="1268760"/>
            <a:ext cx="3229969" cy="2097938"/>
          </a:xfrm>
          <a:prstGeom prst="rect">
            <a:avLst/>
          </a:prstGeom>
          <a:solidFill>
            <a:schemeClr val="bg1"/>
          </a:solidFill>
        </p:spPr>
      </p:pic>
    </p:spTree>
    <p:extLst>
      <p:ext uri="{BB962C8B-B14F-4D97-AF65-F5344CB8AC3E}">
        <p14:creationId xmlns:p14="http://schemas.microsoft.com/office/powerpoint/2010/main" val="1309128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DPO categories</a:t>
            </a:r>
            <a:endParaRPr lang="en-GB" dirty="0"/>
          </a:p>
        </p:txBody>
      </p:sp>
      <p:sp>
        <p:nvSpPr>
          <p:cNvPr id="3" name="Inhaltsplatzhalter 2"/>
          <p:cNvSpPr>
            <a:spLocks noGrp="1"/>
          </p:cNvSpPr>
          <p:nvPr>
            <p:ph idx="1"/>
          </p:nvPr>
        </p:nvSpPr>
        <p:spPr/>
        <p:txBody>
          <a:bodyPr>
            <a:noAutofit/>
          </a:bodyPr>
          <a:lstStyle/>
          <a:p>
            <a:pPr marL="0" indent="0">
              <a:buNone/>
            </a:pPr>
            <a:r>
              <a:rPr lang="en-GB" sz="2400" dirty="0" smtClean="0"/>
              <a:t>Emissions to air </a:t>
            </a:r>
          </a:p>
          <a:p>
            <a:pPr marL="457200" lvl="1" indent="0">
              <a:buNone/>
            </a:pPr>
            <a:r>
              <a:rPr lang="en-GB" sz="2000" dirty="0" smtClean="0"/>
              <a:t>CO2, CH4, N2O, NOx, HFCs, PFCs, Sulphur </a:t>
            </a:r>
            <a:r>
              <a:rPr lang="en-GB" sz="2000" dirty="0" err="1" smtClean="0"/>
              <a:t>hexafl</a:t>
            </a:r>
            <a:r>
              <a:rPr lang="en-GB" sz="2000" dirty="0" smtClean="0"/>
              <a:t>., CO, NMVOC, SO2, NH3, POPs, heavy metals, particles. </a:t>
            </a:r>
          </a:p>
          <a:p>
            <a:pPr marL="0" indent="0">
              <a:buNone/>
            </a:pPr>
            <a:r>
              <a:rPr lang="en-GB" sz="2400" dirty="0" smtClean="0"/>
              <a:t>Waste disposal </a:t>
            </a:r>
          </a:p>
          <a:p>
            <a:pPr marL="0" indent="0">
              <a:buNone/>
            </a:pPr>
            <a:r>
              <a:rPr lang="en-GB" sz="2400" dirty="0" smtClean="0"/>
              <a:t>Emissions to water </a:t>
            </a:r>
          </a:p>
          <a:p>
            <a:pPr marL="457200" lvl="1" indent="0">
              <a:buNone/>
            </a:pPr>
            <a:r>
              <a:rPr lang="en-GB" sz="2000" dirty="0" smtClean="0"/>
              <a:t>N, P, heavy metals, other organic subst., dumping at sea </a:t>
            </a:r>
          </a:p>
          <a:p>
            <a:pPr marL="0" indent="0">
              <a:buNone/>
            </a:pPr>
            <a:r>
              <a:rPr lang="en-GB" sz="2400" dirty="0" smtClean="0"/>
              <a:t>Dissipative use of products </a:t>
            </a:r>
          </a:p>
          <a:p>
            <a:pPr marL="457200" lvl="1" indent="0">
              <a:buNone/>
            </a:pPr>
            <a:r>
              <a:rPr lang="en-GB" sz="2000" dirty="0" smtClean="0"/>
              <a:t>Fertilizers, sewage sludge, compost, pesticides, seeds, salt and other thawing material, solvents, laughing gas, etc. </a:t>
            </a:r>
          </a:p>
          <a:p>
            <a:pPr marL="0" indent="0">
              <a:buNone/>
            </a:pPr>
            <a:r>
              <a:rPr lang="en-GB" sz="2400" dirty="0" smtClean="0"/>
              <a:t>Dissipative losses </a:t>
            </a:r>
          </a:p>
          <a:p>
            <a:pPr marL="457200" lvl="1" indent="0">
              <a:buNone/>
            </a:pPr>
            <a:r>
              <a:rPr lang="en-GB" sz="2000" dirty="0" smtClean="0"/>
              <a:t>Abrasion from tires, friction products, buildings and infrastructure </a:t>
            </a:r>
            <a:endParaRPr lang="en-GB" sz="2000" dirty="0"/>
          </a:p>
        </p:txBody>
      </p:sp>
    </p:spTree>
    <p:extLst>
      <p:ext uri="{BB962C8B-B14F-4D97-AF65-F5344CB8AC3E}">
        <p14:creationId xmlns:p14="http://schemas.microsoft.com/office/powerpoint/2010/main" val="2822766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Balancing items</a:t>
            </a:r>
            <a:endParaRPr lang="en-GB" dirty="0"/>
          </a:p>
        </p:txBody>
      </p:sp>
      <p:sp>
        <p:nvSpPr>
          <p:cNvPr id="4" name="Foliennummernplatzhalter 3"/>
          <p:cNvSpPr>
            <a:spLocks noGrp="1"/>
          </p:cNvSpPr>
          <p:nvPr>
            <p:ph type="sldNum" sz="quarter" idx="4294967295"/>
          </p:nvPr>
        </p:nvSpPr>
        <p:spPr>
          <a:xfrm>
            <a:off x="7010400" y="6453188"/>
            <a:ext cx="2133600" cy="268287"/>
          </a:xfrm>
        </p:spPr>
        <p:txBody>
          <a:bodyPr/>
          <a:lstStyle/>
          <a:p>
            <a:pPr>
              <a:defRPr/>
            </a:pPr>
            <a:fld id="{9931EB4A-55CB-4796-914F-6172C87BFD57}" type="slidenum">
              <a:rPr lang="en-GB" smtClean="0"/>
              <a:pPr>
                <a:defRPr/>
              </a:pPr>
              <a:t>53</a:t>
            </a:fld>
            <a:endParaRPr lang="en-GB" dirty="0"/>
          </a:p>
        </p:txBody>
      </p:sp>
      <p:sp>
        <p:nvSpPr>
          <p:cNvPr id="2" name="Inhaltsplatzhalter 1"/>
          <p:cNvSpPr>
            <a:spLocks noGrp="1"/>
          </p:cNvSpPr>
          <p:nvPr>
            <p:ph idx="1"/>
          </p:nvPr>
        </p:nvSpPr>
        <p:spPr/>
        <p:txBody>
          <a:bodyPr>
            <a:noAutofit/>
          </a:bodyPr>
          <a:lstStyle/>
          <a:p>
            <a:pPr marL="0" indent="0">
              <a:buNone/>
            </a:pPr>
            <a:r>
              <a:rPr lang="en-GB" sz="2400" dirty="0" smtClean="0"/>
              <a:t>Input balancing items </a:t>
            </a:r>
          </a:p>
          <a:p>
            <a:pPr lvl="1"/>
            <a:r>
              <a:rPr lang="en-GB" sz="1800" dirty="0" smtClean="0"/>
              <a:t>Oxygen for combustion processes</a:t>
            </a:r>
          </a:p>
          <a:p>
            <a:pPr lvl="1"/>
            <a:r>
              <a:rPr lang="en-GB" sz="1800" dirty="0" smtClean="0"/>
              <a:t>Oxygen for respiration of humans and livestock; </a:t>
            </a:r>
            <a:br>
              <a:rPr lang="en-GB" sz="1800" dirty="0" smtClean="0"/>
            </a:br>
            <a:r>
              <a:rPr lang="en-GB" sz="1800" dirty="0" smtClean="0"/>
              <a:t>bacterial respiration from solid waste and wastewater</a:t>
            </a:r>
          </a:p>
          <a:p>
            <a:pPr lvl="1"/>
            <a:r>
              <a:rPr lang="en-GB" sz="1800" dirty="0" smtClean="0"/>
              <a:t>Nitrogen for Haber-Bosch process</a:t>
            </a:r>
          </a:p>
          <a:p>
            <a:pPr lvl="1"/>
            <a:r>
              <a:rPr lang="en-GB" sz="1800" dirty="0" smtClean="0"/>
              <a:t>Water requirements for the domestic production of exported beverages	</a:t>
            </a:r>
          </a:p>
          <a:p>
            <a:pPr marL="0" indent="0">
              <a:buNone/>
            </a:pPr>
            <a:r>
              <a:rPr lang="en-GB" sz="2400" dirty="0" smtClean="0"/>
              <a:t>Output balancing items </a:t>
            </a:r>
          </a:p>
          <a:p>
            <a:pPr lvl="1"/>
            <a:r>
              <a:rPr lang="en-GB" sz="1800" dirty="0" smtClean="0"/>
              <a:t>Water vapour from combustion</a:t>
            </a:r>
          </a:p>
          <a:p>
            <a:pPr lvl="2"/>
            <a:r>
              <a:rPr lang="en-GB" sz="1600" dirty="0" smtClean="0"/>
              <a:t>Water vapour from moisture content of fuels</a:t>
            </a:r>
          </a:p>
          <a:p>
            <a:pPr lvl="2"/>
            <a:r>
              <a:rPr lang="en-GB" sz="1600" dirty="0" smtClean="0"/>
              <a:t>Water vapour from the oxidised hydrogen components of fuels</a:t>
            </a:r>
          </a:p>
          <a:p>
            <a:pPr lvl="1"/>
            <a:r>
              <a:rPr lang="en-GB" sz="1800" dirty="0" smtClean="0"/>
              <a:t>Gases from respiration of humans and livestock (CO2 and H2O), and from bacterial respiration from solid waste and wastewater (H2O)</a:t>
            </a:r>
          </a:p>
          <a:p>
            <a:pPr lvl="2"/>
            <a:r>
              <a:rPr lang="en-GB" sz="1600" dirty="0" smtClean="0"/>
              <a:t>Carbon dioxide (CO2)</a:t>
            </a:r>
          </a:p>
          <a:p>
            <a:pPr lvl="2"/>
            <a:r>
              <a:rPr lang="en-GB" sz="1600" dirty="0" smtClean="0"/>
              <a:t>Water vapour (H2O)</a:t>
            </a:r>
          </a:p>
          <a:p>
            <a:pPr lvl="1"/>
            <a:r>
              <a:rPr lang="en-GB" sz="1800" dirty="0" err="1" smtClean="0"/>
              <a:t>Excorporated</a:t>
            </a:r>
            <a:r>
              <a:rPr lang="en-GB" sz="1800" dirty="0" smtClean="0"/>
              <a:t> water from biomass products		</a:t>
            </a:r>
          </a:p>
          <a:p>
            <a:pPr lvl="1"/>
            <a:endParaRPr lang="en-GB" sz="1800" dirty="0"/>
          </a:p>
        </p:txBody>
      </p:sp>
      <p:pic>
        <p:nvPicPr>
          <p:cNvPr id="8" name="Grafik 7"/>
          <p:cNvPicPr>
            <a:picLocks noChangeAspect="1"/>
          </p:cNvPicPr>
          <p:nvPr/>
        </p:nvPicPr>
        <p:blipFill>
          <a:blip r:embed="rId2"/>
          <a:stretch>
            <a:fillRect/>
          </a:stretch>
        </p:blipFill>
        <p:spPr>
          <a:xfrm>
            <a:off x="5940152" y="1196752"/>
            <a:ext cx="3114092" cy="2022673"/>
          </a:xfrm>
          <a:prstGeom prst="rect">
            <a:avLst/>
          </a:prstGeom>
          <a:solidFill>
            <a:schemeClr val="bg1"/>
          </a:solidFill>
        </p:spPr>
      </p:pic>
    </p:spTree>
    <p:extLst>
      <p:ext uri="{BB962C8B-B14F-4D97-AF65-F5344CB8AC3E}">
        <p14:creationId xmlns:p14="http://schemas.microsoft.com/office/powerpoint/2010/main" val="20509287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Feedback and outlook to country visits</a:t>
            </a:r>
            <a:endParaRPr lang="en-GB" dirty="0"/>
          </a:p>
        </p:txBody>
      </p:sp>
      <p:sp>
        <p:nvSpPr>
          <p:cNvPr id="2" name="Inhaltsplatzhalter 1"/>
          <p:cNvSpPr>
            <a:spLocks noGrp="1"/>
          </p:cNvSpPr>
          <p:nvPr>
            <p:ph idx="1"/>
          </p:nvPr>
        </p:nvSpPr>
        <p:spPr>
          <a:xfrm>
            <a:off x="179512" y="1196752"/>
            <a:ext cx="8784976" cy="5400600"/>
          </a:xfrm>
        </p:spPr>
        <p:txBody>
          <a:bodyPr>
            <a:normAutofit/>
          </a:bodyPr>
          <a:lstStyle/>
          <a:p>
            <a:endParaRPr lang="en-US" sz="2800" dirty="0" smtClean="0"/>
          </a:p>
          <a:p>
            <a:r>
              <a:rPr lang="en-US" sz="2800" dirty="0" smtClean="0"/>
              <a:t>First feedback?</a:t>
            </a:r>
          </a:p>
          <a:p>
            <a:r>
              <a:rPr lang="en-US" sz="2800" dirty="0" smtClean="0"/>
              <a:t>Open issues?</a:t>
            </a:r>
          </a:p>
          <a:p>
            <a:r>
              <a:rPr lang="en-US" sz="2800" dirty="0" smtClean="0"/>
              <a:t>Topics of specific interest?</a:t>
            </a:r>
          </a:p>
          <a:p>
            <a:endParaRPr lang="en-US" sz="2800" dirty="0"/>
          </a:p>
        </p:txBody>
      </p:sp>
    </p:spTree>
    <p:extLst>
      <p:ext uri="{BB962C8B-B14F-4D97-AF65-F5344CB8AC3E}">
        <p14:creationId xmlns:p14="http://schemas.microsoft.com/office/powerpoint/2010/main" val="35565694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smtClean="0"/>
              <a:t>End of Webinar #2</a:t>
            </a:r>
            <a:endParaRPr lang="en-GB" dirty="0"/>
          </a:p>
        </p:txBody>
      </p:sp>
    </p:spTree>
    <p:extLst>
      <p:ext uri="{BB962C8B-B14F-4D97-AF65-F5344CB8AC3E}">
        <p14:creationId xmlns:p14="http://schemas.microsoft.com/office/powerpoint/2010/main" val="813028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DE Biomass </a:t>
            </a:r>
            <a:r>
              <a:rPr lang="en-US" sz="3200" dirty="0"/>
              <a:t>– </a:t>
            </a:r>
            <a:r>
              <a:rPr lang="en-US" sz="3200" dirty="0" smtClean="0"/>
              <a:t>MFA structure </a:t>
            </a:r>
            <a:endParaRPr lang="de-AT" sz="3200" dirty="0"/>
          </a:p>
        </p:txBody>
      </p:sp>
      <p:graphicFrame>
        <p:nvGraphicFramePr>
          <p:cNvPr id="3" name="Tabelle 2"/>
          <p:cNvGraphicFramePr>
            <a:graphicFrameLocks noGrp="1"/>
          </p:cNvGraphicFramePr>
          <p:nvPr>
            <p:extLst>
              <p:ext uri="{D42A27DB-BD31-4B8C-83A1-F6EECF244321}">
                <p14:modId xmlns:p14="http://schemas.microsoft.com/office/powerpoint/2010/main" val="592278848"/>
              </p:ext>
            </p:extLst>
          </p:nvPr>
        </p:nvGraphicFramePr>
        <p:xfrm>
          <a:off x="179512" y="1340768"/>
          <a:ext cx="4320479" cy="4663440"/>
        </p:xfrm>
        <a:graphic>
          <a:graphicData uri="http://schemas.openxmlformats.org/drawingml/2006/table">
            <a:tbl>
              <a:tblPr firstRow="1" firstCol="1" lastRow="1" lastCol="1" bandRow="1" bandCol="1">
                <a:tableStyleId>{5C22544A-7EE6-4342-B048-85BDC9FD1C3A}</a:tableStyleId>
              </a:tblPr>
              <a:tblGrid>
                <a:gridCol w="174171">
                  <a:extLst>
                    <a:ext uri="{9D8B030D-6E8A-4147-A177-3AD203B41FA5}">
                      <a16:colId xmlns:a16="http://schemas.microsoft.com/office/drawing/2014/main" val="1502011307"/>
                    </a:ext>
                  </a:extLst>
                </a:gridCol>
                <a:gridCol w="211585">
                  <a:extLst>
                    <a:ext uri="{9D8B030D-6E8A-4147-A177-3AD203B41FA5}">
                      <a16:colId xmlns:a16="http://schemas.microsoft.com/office/drawing/2014/main" val="2649754967"/>
                    </a:ext>
                  </a:extLst>
                </a:gridCol>
                <a:gridCol w="622356">
                  <a:extLst>
                    <a:ext uri="{9D8B030D-6E8A-4147-A177-3AD203B41FA5}">
                      <a16:colId xmlns:a16="http://schemas.microsoft.com/office/drawing/2014/main" val="98041833"/>
                    </a:ext>
                  </a:extLst>
                </a:gridCol>
                <a:gridCol w="3312367">
                  <a:extLst>
                    <a:ext uri="{9D8B030D-6E8A-4147-A177-3AD203B41FA5}">
                      <a16:colId xmlns:a16="http://schemas.microsoft.com/office/drawing/2014/main" val="741358301"/>
                    </a:ext>
                  </a:extLst>
                </a:gridCol>
              </a:tblGrid>
              <a:tr h="274320">
                <a:tc gridSpan="4">
                  <a:txBody>
                    <a:bodyPr/>
                    <a:lstStyle/>
                    <a:p>
                      <a:pPr>
                        <a:lnSpc>
                          <a:spcPct val="100000"/>
                        </a:lnSpc>
                        <a:spcBef>
                          <a:spcPts val="300"/>
                        </a:spcBef>
                        <a:spcAft>
                          <a:spcPts val="300"/>
                        </a:spcAft>
                      </a:pPr>
                      <a:r>
                        <a:rPr lang="en-GB" sz="1400" dirty="0">
                          <a:solidFill>
                            <a:srgbClr val="225D92"/>
                          </a:solidFill>
                          <a:effectLst/>
                        </a:rPr>
                        <a:t>A.1 </a:t>
                      </a:r>
                      <a:r>
                        <a:rPr lang="en-GB" sz="1400" dirty="0" smtClean="0">
                          <a:solidFill>
                            <a:srgbClr val="225D92"/>
                          </a:solidFill>
                          <a:effectLst/>
                        </a:rPr>
                        <a:t>Biomass</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7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123918"/>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a:lnSpc>
                          <a:spcPct val="100000"/>
                        </a:lnSpc>
                        <a:spcBef>
                          <a:spcPts val="300"/>
                        </a:spcBef>
                        <a:spcAft>
                          <a:spcPts val="300"/>
                        </a:spcAft>
                      </a:pPr>
                      <a:r>
                        <a:rPr lang="en-GB" sz="1400" dirty="0">
                          <a:solidFill>
                            <a:srgbClr val="225D92"/>
                          </a:solidFill>
                          <a:effectLst/>
                        </a:rPr>
                        <a:t>A.1.1 Primary </a:t>
                      </a:r>
                      <a:r>
                        <a:rPr lang="en-GB" sz="1400" dirty="0" smtClean="0">
                          <a:solidFill>
                            <a:srgbClr val="225D92"/>
                          </a:solidFill>
                          <a:effectLst/>
                        </a:rPr>
                        <a:t>crops</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0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0000"/>
                        </a:lnSpc>
                        <a:spcBef>
                          <a:spcPts val="300"/>
                        </a:spcBef>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8220054"/>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 </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A.1.1.1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Cereals</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770283429"/>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rPr>
                        <a:t>A.1.1.1.1   Rice</a:t>
                      </a:r>
                      <a:r>
                        <a:rPr lang="de-AT" sz="1000" b="0" dirty="0">
                          <a:solidFill>
                            <a:srgbClr val="225D92"/>
                          </a:solidFill>
                          <a:effectLst/>
                        </a:rPr>
                        <a:t>  </a:t>
                      </a:r>
                      <a:endParaRPr lang="de-AT" sz="1000" b="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595444733"/>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rPr>
                        <a:t>A.1.1.1.2   Wheat </a:t>
                      </a:r>
                      <a:endParaRPr lang="de-AT" sz="1000" b="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862159899"/>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rPr>
                        <a:t>A.1.1.1.3   Cereals </a:t>
                      </a:r>
                      <a:r>
                        <a:rPr lang="en-GB" sz="1000" b="0" dirty="0" err="1">
                          <a:solidFill>
                            <a:srgbClr val="225D92"/>
                          </a:solidFill>
                          <a:effectLst/>
                        </a:rPr>
                        <a:t>n.e.c</a:t>
                      </a:r>
                      <a:r>
                        <a:rPr lang="en-GB" sz="1000" b="0" dirty="0">
                          <a:solidFill>
                            <a:srgbClr val="225D92"/>
                          </a:solidFill>
                          <a:effectLst/>
                        </a:rPr>
                        <a:t>. </a:t>
                      </a:r>
                      <a:endParaRPr lang="de-AT" sz="1000" b="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140780334"/>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A.1.1.2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Roots, tubers</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647374883"/>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A.1.1.3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Sugar crops </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42595203"/>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A.1.1.4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Pulses</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550422259"/>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A.1.1.5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Nuts </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68015967"/>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A.1.1.6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Oil bearing crops </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981604270"/>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A.1.1.7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Vegetables </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745515594"/>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A.1.1.8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Fruits </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972997703"/>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A.1.1.9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Fibres </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261091056"/>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A.1.1.10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Other crops </a:t>
                      </a:r>
                      <a:endParaRPr lang="de-AT" sz="1000" b="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127511611"/>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rPr>
                        <a:t>A.1.1.10.1   Spice, beverage, pharmaceutical crops </a:t>
                      </a:r>
                      <a:endParaRPr lang="de-AT" sz="1000" b="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984562390"/>
                  </a:ext>
                </a:extLst>
              </a:tr>
              <a:tr h="274320">
                <a:tc>
                  <a:txBody>
                    <a:bodyPr/>
                    <a:lstStyle/>
                    <a:p>
                      <a:pPr>
                        <a:lnSpc>
                          <a:spcPct val="100000"/>
                        </a:lnSpc>
                        <a:spcBef>
                          <a:spcPts val="300"/>
                        </a:spcBef>
                        <a:spcAft>
                          <a:spcPts val="300"/>
                        </a:spcAft>
                      </a:pPr>
                      <a:r>
                        <a:rPr lang="en-GB" sz="1400">
                          <a:solidFill>
                            <a:srgbClr val="225D92"/>
                          </a:solidFill>
                          <a:effectLst/>
                        </a:rPr>
                        <a:t> </a:t>
                      </a:r>
                      <a:endParaRPr lang="de-AT" sz="140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a:solidFill>
                            <a:srgbClr val="225D92"/>
                          </a:solidFill>
                          <a:effectLst/>
                        </a:rPr>
                        <a:t> </a:t>
                      </a:r>
                      <a:endParaRPr lang="de-AT" sz="14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rPr>
                        <a:t> </a:t>
                      </a:r>
                      <a:endParaRPr lang="de-AT" sz="10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rPr>
                        <a:t>A.1.1.10.2   Tobacco </a:t>
                      </a:r>
                      <a:r>
                        <a:rPr lang="de-AT" sz="1000" b="0" dirty="0">
                          <a:solidFill>
                            <a:srgbClr val="225D92"/>
                          </a:solidFill>
                          <a:effectLst/>
                        </a:rPr>
                        <a:t> </a:t>
                      </a:r>
                      <a:endParaRPr lang="de-AT" sz="1000" b="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988698414"/>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178692626"/>
              </p:ext>
            </p:extLst>
          </p:nvPr>
        </p:nvGraphicFramePr>
        <p:xfrm>
          <a:off x="4644009" y="1340768"/>
          <a:ext cx="4320479" cy="4335355"/>
        </p:xfrm>
        <a:graphic>
          <a:graphicData uri="http://schemas.openxmlformats.org/drawingml/2006/table">
            <a:tbl>
              <a:tblPr firstRow="1" firstCol="1" lastRow="1" lastCol="1" bandRow="1" bandCol="1">
                <a:tableStyleId>{5C22544A-7EE6-4342-B048-85BDC9FD1C3A}</a:tableStyleId>
              </a:tblPr>
              <a:tblGrid>
                <a:gridCol w="162560">
                  <a:extLst>
                    <a:ext uri="{9D8B030D-6E8A-4147-A177-3AD203B41FA5}">
                      <a16:colId xmlns:a16="http://schemas.microsoft.com/office/drawing/2014/main" val="4055945019"/>
                    </a:ext>
                  </a:extLst>
                </a:gridCol>
                <a:gridCol w="197479">
                  <a:extLst>
                    <a:ext uri="{9D8B030D-6E8A-4147-A177-3AD203B41FA5}">
                      <a16:colId xmlns:a16="http://schemas.microsoft.com/office/drawing/2014/main" val="365331851"/>
                    </a:ext>
                  </a:extLst>
                </a:gridCol>
                <a:gridCol w="576064">
                  <a:extLst>
                    <a:ext uri="{9D8B030D-6E8A-4147-A177-3AD203B41FA5}">
                      <a16:colId xmlns:a16="http://schemas.microsoft.com/office/drawing/2014/main" val="1227711101"/>
                    </a:ext>
                  </a:extLst>
                </a:gridCol>
                <a:gridCol w="3384376">
                  <a:extLst>
                    <a:ext uri="{9D8B030D-6E8A-4147-A177-3AD203B41FA5}">
                      <a16:colId xmlns:a16="http://schemas.microsoft.com/office/drawing/2014/main" val="978257174"/>
                    </a:ext>
                  </a:extLst>
                </a:gridCol>
              </a:tblGrid>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marL="0" algn="l" defTabSz="914400" rtl="0" eaLnBrk="1" latinLnBrk="0" hangingPunct="1">
                        <a:lnSpc>
                          <a:spcPct val="100000"/>
                        </a:lnSpc>
                        <a:spcBef>
                          <a:spcPts val="300"/>
                        </a:spcBef>
                        <a:spcAft>
                          <a:spcPts val="300"/>
                        </a:spcAft>
                      </a:pPr>
                      <a:r>
                        <a:rPr lang="en-GB" sz="1400" b="1" kern="1200" smtClean="0">
                          <a:solidFill>
                            <a:srgbClr val="225D92"/>
                          </a:solidFill>
                          <a:effectLst/>
                          <a:latin typeface="+mn-lt"/>
                          <a:ea typeface="+mn-ea"/>
                          <a:cs typeface="+mn-cs"/>
                        </a:rPr>
                        <a:t>A.1.2  Crop residues (used), fodder crops, grazed biomass  </a:t>
                      </a:r>
                      <a:endParaRPr lang="de-AT" sz="1400" b="1" kern="1200" dirty="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7000"/>
                        </a:lnSpc>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300"/>
                        </a:spcAft>
                      </a:pP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2367585"/>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a:solidFill>
                            <a:srgbClr val="225D92"/>
                          </a:solidFill>
                          <a:effectLst/>
                          <a:latin typeface="+mn-lt"/>
                          <a:ea typeface="+mn-ea"/>
                          <a:cs typeface="+mn-cs"/>
                        </a:rPr>
                        <a:t> </a:t>
                      </a:r>
                      <a:endParaRPr lang="de-AT" sz="1400" b="1" kern="120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latin typeface="+mn-lt"/>
                        </a:rPr>
                        <a:t>A.1.2.1 </a:t>
                      </a:r>
                      <a:endParaRPr lang="de-AT" sz="10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Straw</a:t>
                      </a:r>
                      <a:endParaRPr lang="de-AT" sz="14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215138768"/>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a:solidFill>
                            <a:srgbClr val="225D92"/>
                          </a:solidFill>
                          <a:effectLst/>
                          <a:latin typeface="+mn-lt"/>
                          <a:ea typeface="+mn-ea"/>
                          <a:cs typeface="+mn-cs"/>
                        </a:rPr>
                        <a:t> </a:t>
                      </a:r>
                      <a:endParaRPr lang="de-AT" sz="1400" b="1" kern="120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latin typeface="+mn-lt"/>
                        </a:rPr>
                        <a:t>A.1.2.2 </a:t>
                      </a:r>
                      <a:endParaRPr lang="de-AT" sz="10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Other crop residues (sugar and fodder beet leaves, other)</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814403787"/>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a:solidFill>
                            <a:srgbClr val="225D92"/>
                          </a:solidFill>
                          <a:effectLst/>
                          <a:latin typeface="+mn-lt"/>
                          <a:ea typeface="+mn-ea"/>
                          <a:cs typeface="+mn-cs"/>
                        </a:rPr>
                        <a:t> </a:t>
                      </a:r>
                      <a:endParaRPr lang="de-AT" sz="1400" b="1" kern="120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latin typeface="+mn-lt"/>
                        </a:rPr>
                        <a:t>A.1.2.3 </a:t>
                      </a:r>
                      <a:endParaRPr lang="de-AT" sz="10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Fodder crops (incl. harvest from grassland)</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548692701"/>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a:solidFill>
                            <a:srgbClr val="225D92"/>
                          </a:solidFill>
                          <a:effectLst/>
                          <a:latin typeface="+mn-lt"/>
                          <a:ea typeface="+mn-ea"/>
                          <a:cs typeface="+mn-cs"/>
                        </a:rPr>
                        <a:t> </a:t>
                      </a:r>
                      <a:endParaRPr lang="de-AT" sz="1400" b="1" kern="120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latin typeface="+mn-lt"/>
                        </a:rPr>
                        <a:t>A.1.2.4 </a:t>
                      </a:r>
                      <a:endParaRPr lang="de-AT" sz="10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Grazed biomass</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82598871"/>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marL="0" algn="l" defTabSz="914400" rtl="0" eaLnBrk="1" latinLnBrk="0" hangingPunct="1">
                        <a:lnSpc>
                          <a:spcPct val="100000"/>
                        </a:lnSpc>
                        <a:spcBef>
                          <a:spcPts val="300"/>
                        </a:spcBef>
                        <a:spcAft>
                          <a:spcPts val="300"/>
                        </a:spcAft>
                      </a:pPr>
                      <a:r>
                        <a:rPr lang="en-GB" sz="1400" b="1" kern="1200" smtClean="0">
                          <a:solidFill>
                            <a:srgbClr val="225D92"/>
                          </a:solidFill>
                          <a:effectLst/>
                          <a:latin typeface="+mn-lt"/>
                          <a:ea typeface="+mn-ea"/>
                          <a:cs typeface="+mn-cs"/>
                        </a:rPr>
                        <a:t>A.1.3   Wood</a:t>
                      </a:r>
                      <a:endParaRPr lang="de-AT" sz="1400" b="1" kern="1200" dirty="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7000"/>
                        </a:lnSpc>
                        <a:spcBef>
                          <a:spcPts val="300"/>
                        </a:spcBef>
                        <a:spcAft>
                          <a:spcPts val="300"/>
                        </a:spcAft>
                      </a:pPr>
                      <a:endParaRPr lang="de-AT" sz="11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7000"/>
                        </a:lnSpc>
                        <a:spcBef>
                          <a:spcPts val="300"/>
                        </a:spcBef>
                        <a:spcAft>
                          <a:spcPts val="300"/>
                        </a:spcAft>
                      </a:pPr>
                      <a:endParaRPr lang="de-AT" sz="11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80176090"/>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a:solidFill>
                            <a:srgbClr val="225D92"/>
                          </a:solidFill>
                          <a:effectLst/>
                          <a:latin typeface="+mn-lt"/>
                          <a:ea typeface="+mn-ea"/>
                          <a:cs typeface="+mn-cs"/>
                        </a:rPr>
                        <a:t> </a:t>
                      </a:r>
                      <a:endParaRPr lang="de-AT" sz="1400" b="1" kern="120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latin typeface="+mn-lt"/>
                        </a:rPr>
                        <a:t>A.1.3.1 </a:t>
                      </a:r>
                      <a:endParaRPr lang="de-AT" sz="10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Timber (industrial roundwood)</a:t>
                      </a:r>
                      <a:endParaRPr lang="de-AT" sz="14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124274196"/>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a:solidFill>
                            <a:srgbClr val="225D92"/>
                          </a:solidFill>
                          <a:effectLst/>
                          <a:latin typeface="+mn-lt"/>
                          <a:ea typeface="+mn-ea"/>
                          <a:cs typeface="+mn-cs"/>
                        </a:rPr>
                        <a:t> </a:t>
                      </a:r>
                      <a:endParaRPr lang="de-AT" sz="1400" b="1" kern="120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dirty="0">
                          <a:solidFill>
                            <a:srgbClr val="225D92"/>
                          </a:solidFill>
                          <a:effectLst/>
                          <a:latin typeface="+mn-lt"/>
                        </a:rPr>
                        <a:t>A.1.3.2 </a:t>
                      </a:r>
                      <a:endParaRPr lang="de-AT" sz="10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Wood fuel and other extraction </a:t>
                      </a:r>
                      <a:endParaRPr lang="de-AT" sz="14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417560962"/>
                  </a:ext>
                </a:extLst>
              </a:tr>
              <a:tr h="277745">
                <a:tc>
                  <a:txBody>
                    <a:bodyPr/>
                    <a:lstStyle/>
                    <a:p>
                      <a:pPr>
                        <a:lnSpc>
                          <a:spcPct val="100000"/>
                        </a:lnSpc>
                        <a:spcBef>
                          <a:spcPts val="300"/>
                        </a:spcBef>
                        <a:spcAft>
                          <a:spcPts val="300"/>
                        </a:spcAft>
                      </a:pP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gridSpan="3">
                  <a:txBody>
                    <a:bodyPr/>
                    <a:lstStyle/>
                    <a:p>
                      <a:pPr marL="0" algn="l" defTabSz="914400" rtl="0" eaLnBrk="1" latinLnBrk="0" hangingPunct="1">
                        <a:lnSpc>
                          <a:spcPct val="100000"/>
                        </a:lnSpc>
                        <a:spcBef>
                          <a:spcPts val="300"/>
                        </a:spcBef>
                        <a:spcAft>
                          <a:spcPts val="300"/>
                        </a:spcAft>
                      </a:pPr>
                      <a:r>
                        <a:rPr lang="en-GB" sz="1400" b="1" kern="1200" smtClean="0">
                          <a:solidFill>
                            <a:srgbClr val="225D92"/>
                          </a:solidFill>
                          <a:effectLst/>
                          <a:latin typeface="+mn-lt"/>
                          <a:ea typeface="+mn-ea"/>
                          <a:cs typeface="+mn-cs"/>
                        </a:rPr>
                        <a:t>A.1.4   Wild harvest n.e.c. </a:t>
                      </a:r>
                      <a:endParaRPr lang="de-AT" sz="1400" b="1" kern="1200" dirty="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7000"/>
                        </a:lnSpc>
                        <a:spcBef>
                          <a:spcPts val="300"/>
                        </a:spcBef>
                        <a:spcAft>
                          <a:spcPts val="300"/>
                        </a:spcAft>
                      </a:pPr>
                      <a:endParaRPr lang="de-AT" sz="11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hMerge="1">
                  <a:txBody>
                    <a:bodyPr/>
                    <a:lstStyle/>
                    <a:p>
                      <a:pPr>
                        <a:lnSpc>
                          <a:spcPct val="107000"/>
                        </a:lnSpc>
                        <a:spcBef>
                          <a:spcPts val="300"/>
                        </a:spcBef>
                        <a:spcAft>
                          <a:spcPts val="300"/>
                        </a:spcAft>
                      </a:pPr>
                      <a:endParaRPr lang="de-AT" sz="1100" dirty="0">
                        <a:solidFill>
                          <a:srgbClr val="225D9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69825485"/>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endParaRPr lang="de-AT" sz="1400" dirty="0">
                        <a:latin typeface="+mn-l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latin typeface="+mn-lt"/>
                        </a:rPr>
                        <a:t>A.1.4.1 </a:t>
                      </a:r>
                      <a:endParaRPr lang="de-AT" sz="1000" b="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Wild fish catch</a:t>
                      </a:r>
                      <a:endParaRPr lang="de-AT" sz="14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725303165"/>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a:solidFill>
                            <a:srgbClr val="225D92"/>
                          </a:solidFill>
                          <a:effectLst/>
                          <a:latin typeface="+mn-lt"/>
                          <a:ea typeface="+mn-ea"/>
                          <a:cs typeface="+mn-cs"/>
                        </a:rPr>
                        <a:t> </a:t>
                      </a:r>
                      <a:endParaRPr lang="de-AT" sz="1400" b="1" kern="120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latin typeface="+mn-lt"/>
                        </a:rPr>
                        <a:t>A.1.4.2 </a:t>
                      </a:r>
                      <a:endParaRPr lang="de-AT" sz="1000" b="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All other wild aquatic animals catch</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449879809"/>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a:solidFill>
                            <a:srgbClr val="225D92"/>
                          </a:solidFill>
                          <a:effectLst/>
                          <a:latin typeface="+mn-lt"/>
                          <a:ea typeface="+mn-ea"/>
                          <a:cs typeface="+mn-cs"/>
                        </a:rPr>
                        <a:t> </a:t>
                      </a:r>
                      <a:endParaRPr lang="de-AT" sz="1400" b="1" kern="120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latin typeface="+mn-lt"/>
                        </a:rPr>
                        <a:t>A.1.4.3 </a:t>
                      </a:r>
                      <a:endParaRPr lang="de-AT" sz="1000" b="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Wild aquatic plant harvest</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2268520504"/>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a:solidFill>
                            <a:srgbClr val="225D92"/>
                          </a:solidFill>
                          <a:effectLst/>
                          <a:latin typeface="+mn-lt"/>
                          <a:ea typeface="+mn-ea"/>
                          <a:cs typeface="+mn-cs"/>
                        </a:rPr>
                        <a:t> </a:t>
                      </a:r>
                      <a:endParaRPr lang="de-AT" sz="1400" b="1" kern="120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latin typeface="+mn-lt"/>
                        </a:rPr>
                        <a:t>A.1.4.4 </a:t>
                      </a:r>
                      <a:endParaRPr lang="de-AT" sz="1000" b="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smtClean="0">
                          <a:solidFill>
                            <a:srgbClr val="225D92"/>
                          </a:solidFill>
                          <a:effectLst/>
                          <a:latin typeface="+mn-lt"/>
                        </a:rPr>
                        <a:t>Wild terrestrial plant harvest n.e.c. </a:t>
                      </a:r>
                      <a:r>
                        <a:rPr lang="en-GB" sz="1400" u="sng" smtClean="0">
                          <a:solidFill>
                            <a:srgbClr val="225D92"/>
                          </a:solidFill>
                          <a:effectLst/>
                          <a:latin typeface="+mn-lt"/>
                        </a:rPr>
                        <a:t>(</a:t>
                      </a:r>
                      <a:r>
                        <a:rPr lang="en-GB" sz="1400" u="none" smtClean="0">
                          <a:solidFill>
                            <a:srgbClr val="225D92"/>
                          </a:solidFill>
                          <a:effectLst/>
                          <a:latin typeface="+mn-lt"/>
                        </a:rPr>
                        <a:t>incl. gathering</a:t>
                      </a:r>
                      <a:r>
                        <a:rPr lang="en-GB" sz="1400" u="sng" smtClean="0">
                          <a:solidFill>
                            <a:srgbClr val="225D92"/>
                          </a:solidFill>
                          <a:effectLst/>
                          <a:latin typeface="+mn-lt"/>
                        </a:rPr>
                        <a:t>)</a:t>
                      </a:r>
                      <a:endParaRPr lang="de-AT" sz="14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3770272638"/>
                  </a:ext>
                </a:extLst>
              </a:tr>
              <a:tr h="277745">
                <a:tc>
                  <a:txBody>
                    <a:bodyPr/>
                    <a:lstStyle/>
                    <a:p>
                      <a:pPr>
                        <a:lnSpc>
                          <a:spcPct val="100000"/>
                        </a:lnSpc>
                        <a:spcBef>
                          <a:spcPts val="300"/>
                        </a:spcBef>
                        <a:spcAft>
                          <a:spcPts val="300"/>
                        </a:spcAft>
                      </a:pPr>
                      <a:r>
                        <a:rPr lang="en-GB" sz="1400">
                          <a:solidFill>
                            <a:srgbClr val="225D92"/>
                          </a:solidFill>
                          <a:effectLst/>
                          <a:latin typeface="+mn-lt"/>
                        </a:rPr>
                        <a:t> </a:t>
                      </a:r>
                      <a:endParaRPr lang="de-AT" sz="140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marL="0" algn="l" defTabSz="914400" rtl="0" eaLnBrk="1" latinLnBrk="0" hangingPunct="1">
                        <a:lnSpc>
                          <a:spcPct val="100000"/>
                        </a:lnSpc>
                        <a:spcBef>
                          <a:spcPts val="300"/>
                        </a:spcBef>
                        <a:spcAft>
                          <a:spcPts val="300"/>
                        </a:spcAft>
                      </a:pPr>
                      <a:r>
                        <a:rPr lang="en-GB" sz="1400" b="1" kern="1200" dirty="0">
                          <a:solidFill>
                            <a:srgbClr val="225D92"/>
                          </a:solidFill>
                          <a:effectLst/>
                          <a:latin typeface="+mn-lt"/>
                          <a:ea typeface="+mn-ea"/>
                          <a:cs typeface="+mn-cs"/>
                        </a:rPr>
                        <a:t> </a:t>
                      </a:r>
                      <a:endParaRPr lang="de-AT" sz="1400" b="1" kern="1200" dirty="0">
                        <a:solidFill>
                          <a:srgbClr val="225D92"/>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000" b="0" dirty="0">
                          <a:solidFill>
                            <a:srgbClr val="225D92"/>
                          </a:solidFill>
                          <a:effectLst/>
                          <a:latin typeface="+mn-lt"/>
                        </a:rPr>
                        <a:t>A.1.4.5 </a:t>
                      </a:r>
                      <a:endParaRPr lang="de-AT" sz="1000" b="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tc>
                  <a:txBody>
                    <a:bodyPr/>
                    <a:lstStyle/>
                    <a:p>
                      <a:pPr>
                        <a:lnSpc>
                          <a:spcPct val="100000"/>
                        </a:lnSpc>
                        <a:spcBef>
                          <a:spcPts val="300"/>
                        </a:spcBef>
                        <a:spcAft>
                          <a:spcPts val="300"/>
                        </a:spcAft>
                      </a:pPr>
                      <a:r>
                        <a:rPr lang="en-GB" sz="1400" dirty="0" smtClean="0">
                          <a:solidFill>
                            <a:srgbClr val="225D92"/>
                          </a:solidFill>
                          <a:effectLst/>
                          <a:latin typeface="+mn-lt"/>
                        </a:rPr>
                        <a:t>Wild terrestrial animal catch </a:t>
                      </a:r>
                      <a:r>
                        <a:rPr lang="de-AT" sz="1400" dirty="0" smtClean="0">
                          <a:solidFill>
                            <a:srgbClr val="225D92"/>
                          </a:solidFill>
                          <a:effectLst/>
                          <a:latin typeface="+mn-lt"/>
                        </a:rPr>
                        <a:t> </a:t>
                      </a:r>
                      <a:r>
                        <a:rPr lang="en-GB" sz="1400" u="sng" dirty="0" smtClean="0">
                          <a:solidFill>
                            <a:srgbClr val="225D92"/>
                          </a:solidFill>
                          <a:effectLst/>
                          <a:latin typeface="+mn-lt"/>
                        </a:rPr>
                        <a:t>(</a:t>
                      </a:r>
                      <a:r>
                        <a:rPr lang="en-GB" sz="1400" u="none" dirty="0" smtClean="0">
                          <a:solidFill>
                            <a:srgbClr val="225D92"/>
                          </a:solidFill>
                          <a:effectLst/>
                          <a:latin typeface="+mn-lt"/>
                        </a:rPr>
                        <a:t>incl. hunting</a:t>
                      </a:r>
                      <a:r>
                        <a:rPr lang="en-GB" sz="1400" u="sng" dirty="0" smtClean="0">
                          <a:solidFill>
                            <a:srgbClr val="225D92"/>
                          </a:solidFill>
                          <a:effectLst/>
                          <a:latin typeface="+mn-lt"/>
                        </a:rPr>
                        <a:t>)</a:t>
                      </a:r>
                      <a:r>
                        <a:rPr lang="en-GB" sz="1400" dirty="0" smtClean="0">
                          <a:solidFill>
                            <a:srgbClr val="225D92"/>
                          </a:solidFill>
                          <a:effectLst/>
                          <a:latin typeface="+mn-lt"/>
                        </a:rPr>
                        <a:t> </a:t>
                      </a:r>
                      <a:endParaRPr lang="de-AT" sz="1400" dirty="0">
                        <a:solidFill>
                          <a:srgbClr val="225D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E5F5"/>
                    </a:solidFill>
                  </a:tcPr>
                </a:tc>
                <a:extLst>
                  <a:ext uri="{0D108BD9-81ED-4DB2-BD59-A6C34878D82A}">
                    <a16:rowId xmlns:a16="http://schemas.microsoft.com/office/drawing/2014/main" val="156744558"/>
                  </a:ext>
                </a:extLst>
              </a:tr>
            </a:tbl>
          </a:graphicData>
        </a:graphic>
      </p:graphicFrame>
      <p:sp>
        <p:nvSpPr>
          <p:cNvPr id="11" name="Abgerundete rechteckige Legende 10"/>
          <p:cNvSpPr/>
          <p:nvPr/>
        </p:nvSpPr>
        <p:spPr>
          <a:xfrm>
            <a:off x="1835697" y="2060848"/>
            <a:ext cx="2592288" cy="1152128"/>
          </a:xfrm>
          <a:prstGeom prst="wedgeRoundRectCallout">
            <a:avLst>
              <a:gd name="adj1" fmla="val -45707"/>
              <a:gd name="adj2" fmla="val -76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Crops from … </a:t>
            </a:r>
          </a:p>
          <a:p>
            <a:pPr marL="176213" indent="-176213">
              <a:buFont typeface="Arial" panose="020B0604020202020204" pitchFamily="34" charset="0"/>
              <a:buChar char="•"/>
            </a:pPr>
            <a:r>
              <a:rPr lang="en-US" sz="1400" b="1" dirty="0" smtClean="0">
                <a:solidFill>
                  <a:schemeClr val="bg1"/>
                </a:solidFill>
              </a:rPr>
              <a:t>arable land</a:t>
            </a:r>
            <a:br>
              <a:rPr lang="en-US" sz="1400" b="1" dirty="0" smtClean="0">
                <a:solidFill>
                  <a:schemeClr val="bg1"/>
                </a:solidFill>
              </a:rPr>
            </a:br>
            <a:r>
              <a:rPr lang="en-US" sz="1200" dirty="0" smtClean="0">
                <a:solidFill>
                  <a:schemeClr val="bg1"/>
                </a:solidFill>
              </a:rPr>
              <a:t>(cereals, vegetables, </a:t>
            </a:r>
            <a:r>
              <a:rPr lang="en-US" sz="1200" dirty="0" err="1">
                <a:solidFill>
                  <a:schemeClr val="bg1"/>
                </a:solidFill>
              </a:rPr>
              <a:t>fibres</a:t>
            </a:r>
            <a:r>
              <a:rPr lang="en-US" sz="1200" dirty="0">
                <a:solidFill>
                  <a:schemeClr val="bg1"/>
                </a:solidFill>
              </a:rPr>
              <a:t>, </a:t>
            </a:r>
            <a:r>
              <a:rPr lang="en-US" sz="1200" dirty="0" smtClean="0">
                <a:solidFill>
                  <a:schemeClr val="bg1"/>
                </a:solidFill>
              </a:rPr>
              <a:t>etc.)</a:t>
            </a:r>
            <a:endParaRPr lang="en-US" sz="1400" dirty="0" smtClean="0">
              <a:solidFill>
                <a:schemeClr val="bg1"/>
              </a:solidFill>
            </a:endParaRPr>
          </a:p>
          <a:p>
            <a:pPr marL="176213" indent="-176213">
              <a:buFont typeface="Arial" panose="020B0604020202020204" pitchFamily="34" charset="0"/>
              <a:buChar char="•"/>
            </a:pPr>
            <a:r>
              <a:rPr lang="fr-FR" sz="1400" b="1" dirty="0" smtClean="0">
                <a:solidFill>
                  <a:schemeClr val="bg1"/>
                </a:solidFill>
              </a:rPr>
              <a:t>permanent cultures</a:t>
            </a:r>
            <a:br>
              <a:rPr lang="fr-FR" sz="1400" b="1" dirty="0" smtClean="0">
                <a:solidFill>
                  <a:schemeClr val="bg1"/>
                </a:solidFill>
              </a:rPr>
            </a:br>
            <a:r>
              <a:rPr lang="fr-FR" sz="1200" dirty="0" smtClean="0">
                <a:solidFill>
                  <a:schemeClr val="bg1"/>
                </a:solidFill>
              </a:rPr>
              <a:t>(fruits</a:t>
            </a:r>
            <a:r>
              <a:rPr lang="fr-FR" sz="1200" dirty="0">
                <a:solidFill>
                  <a:schemeClr val="bg1"/>
                </a:solidFill>
              </a:rPr>
              <a:t>, </a:t>
            </a:r>
            <a:r>
              <a:rPr lang="fr-FR" sz="1200" dirty="0" err="1">
                <a:solidFill>
                  <a:schemeClr val="bg1"/>
                </a:solidFill>
              </a:rPr>
              <a:t>nuts</a:t>
            </a:r>
            <a:r>
              <a:rPr lang="fr-FR" sz="1200" dirty="0">
                <a:solidFill>
                  <a:schemeClr val="bg1"/>
                </a:solidFill>
              </a:rPr>
              <a:t>, </a:t>
            </a:r>
            <a:r>
              <a:rPr lang="fr-FR" sz="1200" dirty="0" err="1" smtClean="0">
                <a:solidFill>
                  <a:schemeClr val="bg1"/>
                </a:solidFill>
              </a:rPr>
              <a:t>wine</a:t>
            </a:r>
            <a:r>
              <a:rPr lang="en-US" sz="1200" dirty="0" smtClean="0">
                <a:solidFill>
                  <a:schemeClr val="bg1"/>
                </a:solidFill>
              </a:rPr>
              <a:t>)</a:t>
            </a:r>
            <a:endParaRPr lang="en-US" sz="1200" dirty="0">
              <a:solidFill>
                <a:schemeClr val="bg1"/>
              </a:solidFill>
            </a:endParaRPr>
          </a:p>
        </p:txBody>
      </p:sp>
      <p:sp>
        <p:nvSpPr>
          <p:cNvPr id="12" name="Abgerundete rechteckige Legende 11"/>
          <p:cNvSpPr/>
          <p:nvPr/>
        </p:nvSpPr>
        <p:spPr>
          <a:xfrm>
            <a:off x="6156177" y="239852"/>
            <a:ext cx="2859944" cy="938670"/>
          </a:xfrm>
          <a:prstGeom prst="wedgeRoundRectCallout">
            <a:avLst>
              <a:gd name="adj1" fmla="val -71630"/>
              <a:gd name="adj2" fmla="val 663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buFont typeface="Arial" panose="020B0604020202020204" pitchFamily="34" charset="0"/>
              <a:buChar char="•"/>
            </a:pPr>
            <a:r>
              <a:rPr lang="en-US" sz="1400" b="1" dirty="0">
                <a:solidFill>
                  <a:schemeClr val="bg1"/>
                </a:solidFill>
              </a:rPr>
              <a:t>Residual biomass from crop </a:t>
            </a:r>
            <a:r>
              <a:rPr lang="en-US" sz="1400" b="1" dirty="0" smtClean="0">
                <a:solidFill>
                  <a:schemeClr val="bg1"/>
                </a:solidFill>
              </a:rPr>
              <a:t>harvest</a:t>
            </a:r>
          </a:p>
          <a:p>
            <a:pPr marL="176213" indent="-176213">
              <a:buFont typeface="Arial" panose="020B0604020202020204" pitchFamily="34" charset="0"/>
              <a:buChar char="•"/>
            </a:pPr>
            <a:r>
              <a:rPr lang="en-US" sz="1400" b="1" dirty="0" smtClean="0">
                <a:solidFill>
                  <a:schemeClr val="bg1"/>
                </a:solidFill>
              </a:rPr>
              <a:t>Extraction </a:t>
            </a:r>
            <a:r>
              <a:rPr lang="en-US" sz="1400" b="1" dirty="0">
                <a:solidFill>
                  <a:schemeClr val="bg1"/>
                </a:solidFill>
              </a:rPr>
              <a:t>from </a:t>
            </a:r>
            <a:r>
              <a:rPr lang="en-US" sz="1400" b="1" dirty="0" smtClean="0">
                <a:solidFill>
                  <a:schemeClr val="bg1"/>
                </a:solidFill>
              </a:rPr>
              <a:t>grassland: </a:t>
            </a:r>
            <a:r>
              <a:rPr lang="en-US" sz="1200" dirty="0" smtClean="0">
                <a:solidFill>
                  <a:schemeClr val="bg1"/>
                </a:solidFill>
              </a:rPr>
              <a:t>mown </a:t>
            </a:r>
            <a:r>
              <a:rPr lang="en-US" sz="1200" dirty="0">
                <a:solidFill>
                  <a:schemeClr val="bg1"/>
                </a:solidFill>
              </a:rPr>
              <a:t>grass (incl. hey), grazed </a:t>
            </a:r>
            <a:r>
              <a:rPr lang="en-US" sz="1200" dirty="0" smtClean="0">
                <a:solidFill>
                  <a:schemeClr val="bg1"/>
                </a:solidFill>
              </a:rPr>
              <a:t>biomass</a:t>
            </a:r>
            <a:endParaRPr lang="en-US" sz="1200" dirty="0">
              <a:solidFill>
                <a:schemeClr val="bg1"/>
              </a:solidFill>
            </a:endParaRPr>
          </a:p>
        </p:txBody>
      </p:sp>
      <p:sp>
        <p:nvSpPr>
          <p:cNvPr id="15" name="Abgerundete rechteckige Legende 14"/>
          <p:cNvSpPr/>
          <p:nvPr/>
        </p:nvSpPr>
        <p:spPr>
          <a:xfrm>
            <a:off x="6372200" y="2060848"/>
            <a:ext cx="2086086" cy="690771"/>
          </a:xfrm>
          <a:prstGeom prst="wedgeRoundRectCallout">
            <a:avLst>
              <a:gd name="adj1" fmla="val -60914"/>
              <a:gd name="adj2" fmla="val 1312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Timber from </a:t>
            </a:r>
            <a:r>
              <a:rPr lang="en-US" sz="1400" b="1" dirty="0">
                <a:solidFill>
                  <a:schemeClr val="bg1"/>
                </a:solidFill>
              </a:rPr>
              <a:t>cultivated and non-cultivated forests </a:t>
            </a:r>
            <a:r>
              <a:rPr lang="en-US" sz="1200" dirty="0">
                <a:solidFill>
                  <a:schemeClr val="bg1"/>
                </a:solidFill>
              </a:rPr>
              <a:t>(including bark)</a:t>
            </a:r>
          </a:p>
        </p:txBody>
      </p:sp>
      <p:sp>
        <p:nvSpPr>
          <p:cNvPr id="16" name="Abgerundete rechteckige Legende 15"/>
          <p:cNvSpPr/>
          <p:nvPr/>
        </p:nvSpPr>
        <p:spPr>
          <a:xfrm>
            <a:off x="7079889" y="2955296"/>
            <a:ext cx="2020578" cy="1032806"/>
          </a:xfrm>
          <a:prstGeom prst="wedgeRoundRectCallout">
            <a:avLst>
              <a:gd name="adj1" fmla="val -64141"/>
              <a:gd name="adj2" fmla="val 252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Fire wood </a:t>
            </a:r>
            <a:r>
              <a:rPr lang="en-US" sz="1200" dirty="0">
                <a:solidFill>
                  <a:schemeClr val="bg1"/>
                </a:solidFill>
              </a:rPr>
              <a:t>(incl. gathering of fire wood) </a:t>
            </a:r>
          </a:p>
          <a:p>
            <a:r>
              <a:rPr lang="en-US" sz="1400" b="1" dirty="0">
                <a:solidFill>
                  <a:schemeClr val="bg1"/>
                </a:solidFill>
              </a:rPr>
              <a:t>Other forestry products </a:t>
            </a:r>
            <a:r>
              <a:rPr lang="en-US" sz="1200" dirty="0">
                <a:solidFill>
                  <a:schemeClr val="bg1"/>
                </a:solidFill>
              </a:rPr>
              <a:t>(forest litter, cork, natural rubber) </a:t>
            </a:r>
          </a:p>
        </p:txBody>
      </p:sp>
      <p:sp>
        <p:nvSpPr>
          <p:cNvPr id="17" name="Abgerundete rechteckige Legende 16"/>
          <p:cNvSpPr/>
          <p:nvPr/>
        </p:nvSpPr>
        <p:spPr>
          <a:xfrm>
            <a:off x="2085004" y="3976709"/>
            <a:ext cx="2787936" cy="1282559"/>
          </a:xfrm>
          <a:prstGeom prst="wedgeRoundRectCallout">
            <a:avLst>
              <a:gd name="adj1" fmla="val 74087"/>
              <a:gd name="adj2" fmla="val -162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Aquatic:</a:t>
            </a:r>
          </a:p>
          <a:p>
            <a:pPr marL="171450" indent="-171450">
              <a:buFont typeface="Arial" panose="020B0604020202020204" pitchFamily="34" charset="0"/>
              <a:buChar char="•"/>
            </a:pPr>
            <a:r>
              <a:rPr lang="en-US" sz="1400" b="1" dirty="0" smtClean="0">
                <a:solidFill>
                  <a:schemeClr val="bg1"/>
                </a:solidFill>
              </a:rPr>
              <a:t>fish </a:t>
            </a:r>
            <a:r>
              <a:rPr lang="en-US" sz="1400" b="1" dirty="0">
                <a:solidFill>
                  <a:schemeClr val="bg1"/>
                </a:solidFill>
              </a:rPr>
              <a:t>capture </a:t>
            </a:r>
            <a:r>
              <a:rPr lang="en-US" sz="1200" dirty="0">
                <a:solidFill>
                  <a:schemeClr val="bg1"/>
                </a:solidFill>
              </a:rPr>
              <a:t>(including recreational fishing) </a:t>
            </a:r>
            <a:endParaRPr lang="en-US" sz="1400" b="1" dirty="0" smtClean="0">
              <a:solidFill>
                <a:schemeClr val="bg1"/>
              </a:solidFill>
            </a:endParaRPr>
          </a:p>
          <a:p>
            <a:pPr marL="171450" indent="-171450">
              <a:buFont typeface="Arial" panose="020B0604020202020204" pitchFamily="34" charset="0"/>
              <a:buChar char="•"/>
            </a:pPr>
            <a:r>
              <a:rPr lang="en-US" sz="1400" b="1" dirty="0" smtClean="0">
                <a:solidFill>
                  <a:schemeClr val="bg1"/>
                </a:solidFill>
              </a:rPr>
              <a:t>other animals/plants </a:t>
            </a:r>
          </a:p>
          <a:p>
            <a:r>
              <a:rPr lang="en-US" sz="1400" b="1" dirty="0" smtClean="0">
                <a:solidFill>
                  <a:schemeClr val="bg1"/>
                </a:solidFill>
              </a:rPr>
              <a:t>extracted </a:t>
            </a:r>
            <a:r>
              <a:rPr lang="en-US" sz="1400" b="1" dirty="0">
                <a:solidFill>
                  <a:schemeClr val="bg1"/>
                </a:solidFill>
              </a:rPr>
              <a:t>from unmanaged fresh and seawater systems </a:t>
            </a:r>
            <a:endParaRPr lang="en-US" sz="1400" b="1" dirty="0" smtClean="0">
              <a:solidFill>
                <a:schemeClr val="bg1"/>
              </a:solidFill>
            </a:endParaRPr>
          </a:p>
        </p:txBody>
      </p:sp>
      <p:sp>
        <p:nvSpPr>
          <p:cNvPr id="19" name="Abgerundete rechteckige Legende 18"/>
          <p:cNvSpPr/>
          <p:nvPr/>
        </p:nvSpPr>
        <p:spPr>
          <a:xfrm>
            <a:off x="2339751" y="5769473"/>
            <a:ext cx="2906137" cy="877934"/>
          </a:xfrm>
          <a:prstGeom prst="wedgeRoundRectCallout">
            <a:avLst>
              <a:gd name="adj1" fmla="val 62099"/>
              <a:gd name="adj2" fmla="val -929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Terrestrial: </a:t>
            </a:r>
          </a:p>
          <a:p>
            <a:pPr marL="171450" indent="-171450">
              <a:buFont typeface="Arial" panose="020B0604020202020204" pitchFamily="34" charset="0"/>
              <a:buChar char="•"/>
            </a:pPr>
            <a:r>
              <a:rPr lang="en-US" sz="1400" b="1" dirty="0" smtClean="0">
                <a:solidFill>
                  <a:schemeClr val="bg1"/>
                </a:solidFill>
              </a:rPr>
              <a:t>Gathered </a:t>
            </a:r>
            <a:r>
              <a:rPr lang="en-US" sz="1400" b="1" dirty="0">
                <a:solidFill>
                  <a:schemeClr val="bg1"/>
                </a:solidFill>
              </a:rPr>
              <a:t>wild terrestrial plants </a:t>
            </a:r>
            <a:r>
              <a:rPr lang="en-US" sz="1200" dirty="0" smtClean="0">
                <a:solidFill>
                  <a:schemeClr val="bg1"/>
                </a:solidFill>
              </a:rPr>
              <a:t>(mushrooms, berries etc.) </a:t>
            </a:r>
          </a:p>
          <a:p>
            <a:pPr marL="171450" indent="-171450">
              <a:buFont typeface="Arial" panose="020B0604020202020204" pitchFamily="34" charset="0"/>
              <a:buChar char="•"/>
            </a:pPr>
            <a:r>
              <a:rPr lang="en-US" sz="1400" b="1" dirty="0" smtClean="0">
                <a:solidFill>
                  <a:schemeClr val="bg1"/>
                </a:solidFill>
              </a:rPr>
              <a:t>Hunted </a:t>
            </a:r>
            <a:r>
              <a:rPr lang="en-US" sz="1400" b="1" dirty="0">
                <a:solidFill>
                  <a:schemeClr val="bg1"/>
                </a:solidFill>
              </a:rPr>
              <a:t>wild terrestrial animals </a:t>
            </a:r>
          </a:p>
        </p:txBody>
      </p:sp>
    </p:spTree>
    <p:extLst>
      <p:ext uri="{BB962C8B-B14F-4D97-AF65-F5344CB8AC3E}">
        <p14:creationId xmlns:p14="http://schemas.microsoft.com/office/powerpoint/2010/main" val="34299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system boundary issues</a:t>
            </a:r>
            <a:endParaRPr lang="en-GB" dirty="0"/>
          </a:p>
        </p:txBody>
      </p:sp>
      <p:sp>
        <p:nvSpPr>
          <p:cNvPr id="4" name="Inhaltsplatzhalter 3"/>
          <p:cNvSpPr>
            <a:spLocks noGrp="1"/>
          </p:cNvSpPr>
          <p:nvPr>
            <p:ph idx="1"/>
          </p:nvPr>
        </p:nvSpPr>
        <p:spPr>
          <a:xfrm>
            <a:off x="179512" y="1244312"/>
            <a:ext cx="8784976" cy="5613688"/>
          </a:xfrm>
          <a:solidFill>
            <a:schemeClr val="bg1"/>
          </a:solidFill>
        </p:spPr>
        <p:txBody>
          <a:bodyPr>
            <a:noAutofit/>
          </a:bodyPr>
          <a:lstStyle/>
          <a:p>
            <a:pPr marL="0" indent="0">
              <a:lnSpc>
                <a:spcPct val="110000"/>
              </a:lnSpc>
              <a:buNone/>
            </a:pPr>
            <a:r>
              <a:rPr lang="en-US" sz="2000" b="1" dirty="0" smtClean="0"/>
              <a:t>Crops: </a:t>
            </a:r>
            <a:r>
              <a:rPr lang="en-US" sz="2000" dirty="0" smtClean="0"/>
              <a:t>DE follows the harvest approach as against the ecosystem approach </a:t>
            </a:r>
          </a:p>
          <a:p>
            <a:pPr marL="0" indent="0">
              <a:lnSpc>
                <a:spcPct val="110000"/>
              </a:lnSpc>
              <a:buNone/>
            </a:pPr>
            <a:r>
              <a:rPr lang="en-US" sz="2000" b="1" dirty="0" smtClean="0"/>
              <a:t>Wood: </a:t>
            </a:r>
            <a:r>
              <a:rPr lang="en-US" sz="2000" dirty="0" smtClean="0"/>
              <a:t>SEEA </a:t>
            </a:r>
            <a:r>
              <a:rPr lang="en-US" sz="2000" dirty="0"/>
              <a:t>accounts: memorandum item “net-increment of timber stock”, </a:t>
            </a:r>
            <a:r>
              <a:rPr lang="en-US" sz="2000" dirty="0" smtClean="0"/>
              <a:t/>
            </a:r>
            <a:br>
              <a:rPr lang="en-US" sz="2000" dirty="0" smtClean="0"/>
            </a:br>
            <a:r>
              <a:rPr lang="en-US" sz="2000" dirty="0" smtClean="0"/>
              <a:t>i.e</a:t>
            </a:r>
            <a:r>
              <a:rPr lang="en-US" sz="2000" dirty="0"/>
              <a:t>. natural growth of cultivated </a:t>
            </a:r>
            <a:r>
              <a:rPr lang="en-US" sz="2000" dirty="0" smtClean="0"/>
              <a:t>timber</a:t>
            </a:r>
            <a:endParaRPr lang="en-US" sz="2000" b="1" dirty="0" smtClean="0"/>
          </a:p>
          <a:p>
            <a:pPr marL="0" indent="0">
              <a:lnSpc>
                <a:spcPct val="110000"/>
              </a:lnSpc>
              <a:buNone/>
            </a:pPr>
            <a:r>
              <a:rPr lang="en-US" sz="2000" b="1" dirty="0" smtClean="0"/>
              <a:t>Fishery </a:t>
            </a:r>
            <a:endParaRPr lang="en-US" sz="2000" b="1" dirty="0"/>
          </a:p>
          <a:p>
            <a:pPr marL="361950" lvl="1" indent="-265113">
              <a:lnSpc>
                <a:spcPct val="110000"/>
              </a:lnSpc>
            </a:pPr>
            <a:r>
              <a:rPr lang="en-US" sz="2000" dirty="0" smtClean="0"/>
              <a:t>DE = (wild</a:t>
            </a:r>
            <a:r>
              <a:rPr lang="en-US" sz="2000" dirty="0"/>
              <a:t>) fish catch and other aquatic animals a. plants; </a:t>
            </a:r>
            <a:br>
              <a:rPr lang="en-US" sz="2000" dirty="0"/>
            </a:br>
            <a:r>
              <a:rPr lang="en-US" sz="2000" dirty="0" smtClean="0">
                <a:sym typeface="Wingdings" panose="05000000000000000000" pitchFamily="2" charset="2"/>
              </a:rPr>
              <a:t> </a:t>
            </a:r>
            <a:r>
              <a:rPr lang="en-US" sz="2000" i="1" dirty="0" smtClean="0"/>
              <a:t>no </a:t>
            </a:r>
            <a:r>
              <a:rPr lang="en-US" sz="2000" i="1" dirty="0"/>
              <a:t>DE: fish from aquaculture </a:t>
            </a:r>
            <a:r>
              <a:rPr lang="en-US" sz="2000" i="1" dirty="0" smtClean="0"/>
              <a:t>(socio-economic </a:t>
            </a:r>
            <a:r>
              <a:rPr lang="en-US" sz="2000" i="1" dirty="0"/>
              <a:t>stock)</a:t>
            </a:r>
          </a:p>
          <a:p>
            <a:pPr marL="0" indent="0">
              <a:lnSpc>
                <a:spcPct val="110000"/>
              </a:lnSpc>
              <a:buNone/>
            </a:pPr>
            <a:r>
              <a:rPr lang="en-US" sz="2000" b="1" dirty="0"/>
              <a:t>Hunting and Gathering </a:t>
            </a:r>
          </a:p>
          <a:p>
            <a:pPr marL="361950" lvl="1" indent="-265113">
              <a:lnSpc>
                <a:spcPct val="110000"/>
              </a:lnSpc>
            </a:pPr>
            <a:r>
              <a:rPr lang="en-US" sz="2000" dirty="0"/>
              <a:t>DE = hunting of wild animals; </a:t>
            </a:r>
            <a:r>
              <a:rPr lang="en-US" sz="2000" dirty="0" smtClean="0"/>
              <a:t/>
            </a:r>
            <a:br>
              <a:rPr lang="en-US" sz="2000" dirty="0" smtClean="0"/>
            </a:br>
            <a:r>
              <a:rPr lang="en-US" sz="2000" dirty="0">
                <a:sym typeface="Wingdings" panose="05000000000000000000" pitchFamily="2" charset="2"/>
              </a:rPr>
              <a:t> </a:t>
            </a:r>
            <a:r>
              <a:rPr lang="en-US" sz="2000" i="1" dirty="0" smtClean="0"/>
              <a:t>no </a:t>
            </a:r>
            <a:r>
              <a:rPr lang="en-US" sz="2000" i="1" dirty="0"/>
              <a:t>DE: animals from animal husbandry (socio-economic stock)</a:t>
            </a:r>
          </a:p>
          <a:p>
            <a:pPr marL="361950" lvl="1" indent="-265113">
              <a:lnSpc>
                <a:spcPct val="110000"/>
              </a:lnSpc>
            </a:pPr>
            <a:r>
              <a:rPr lang="en-US" sz="2000" dirty="0"/>
              <a:t>DE = honey from wild bees; </a:t>
            </a:r>
            <a:br>
              <a:rPr lang="en-US" sz="2000" dirty="0"/>
            </a:br>
            <a:r>
              <a:rPr lang="en-US" sz="2000" dirty="0">
                <a:sym typeface="Wingdings" panose="05000000000000000000" pitchFamily="2" charset="2"/>
              </a:rPr>
              <a:t> </a:t>
            </a:r>
            <a:r>
              <a:rPr lang="en-US" sz="2000" i="1" dirty="0" smtClean="0"/>
              <a:t>no </a:t>
            </a:r>
            <a:r>
              <a:rPr lang="en-US" sz="2000" i="1" dirty="0"/>
              <a:t>DE: honey from beehives (socio-economic stock) </a:t>
            </a:r>
            <a:endParaRPr lang="en-US" sz="2000" i="1" dirty="0" smtClean="0"/>
          </a:p>
          <a:p>
            <a:pPr marL="0" indent="0">
              <a:lnSpc>
                <a:spcPct val="110000"/>
              </a:lnSpc>
              <a:buNone/>
            </a:pPr>
            <a:r>
              <a:rPr lang="en-US" sz="2000" b="1" dirty="0"/>
              <a:t>Animal products in MFA </a:t>
            </a:r>
          </a:p>
          <a:p>
            <a:pPr marL="85725" lvl="1" indent="0">
              <a:lnSpc>
                <a:spcPct val="110000"/>
              </a:lnSpc>
              <a:buNone/>
            </a:pPr>
            <a:r>
              <a:rPr lang="en-US" sz="2000" i="1" dirty="0"/>
              <a:t>Domestic animals (livestock) are considered socio-economic stocks </a:t>
            </a:r>
            <a:r>
              <a:rPr lang="en-US" sz="2000" i="1" dirty="0">
                <a:sym typeface="Wingdings" panose="05000000000000000000" pitchFamily="2" charset="2"/>
              </a:rPr>
              <a:t> </a:t>
            </a:r>
            <a:r>
              <a:rPr lang="en-US" sz="2000" i="1" dirty="0"/>
              <a:t>animal feed is an input (DE) </a:t>
            </a:r>
            <a:r>
              <a:rPr lang="en-US" sz="2000" i="1" dirty="0" smtClean="0">
                <a:sym typeface="Wingdings" panose="05000000000000000000" pitchFamily="2" charset="2"/>
              </a:rPr>
              <a:t> </a:t>
            </a:r>
            <a:r>
              <a:rPr lang="en-US" sz="2000" i="1" dirty="0">
                <a:sym typeface="Wingdings" panose="05000000000000000000" pitchFamily="2" charset="2"/>
              </a:rPr>
              <a:t>a</a:t>
            </a:r>
            <a:r>
              <a:rPr lang="en-US" sz="2000" i="1" dirty="0"/>
              <a:t>nimal products (milk, eggs, meat, etc.) are derived products, i.e. internal flows within the socio-economic system and NOT accounted for as DE</a:t>
            </a:r>
          </a:p>
        </p:txBody>
      </p:sp>
    </p:spTree>
    <p:extLst>
      <p:ext uri="{BB962C8B-B14F-4D97-AF65-F5344CB8AC3E}">
        <p14:creationId xmlns:p14="http://schemas.microsoft.com/office/powerpoint/2010/main" val="28431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3" dur="500"/>
                                        <p:tgtEl>
                                          <p:spTgt spid="4">
                                            <p:txEl>
                                              <p:pRg st="5" end="5"/>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1" dur="500"/>
                                        <p:tgtEl>
                                          <p:spTgt spid="4">
                                            <p:txEl>
                                              <p:pRg st="7" end="7"/>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Specific issues </a:t>
            </a:r>
            <a:endParaRPr lang="en-GB" dirty="0"/>
          </a:p>
        </p:txBody>
      </p:sp>
      <p:sp>
        <p:nvSpPr>
          <p:cNvPr id="3" name="Inhaltsplatzhalter 2"/>
          <p:cNvSpPr>
            <a:spLocks noGrp="1"/>
          </p:cNvSpPr>
          <p:nvPr>
            <p:ph idx="1"/>
          </p:nvPr>
        </p:nvSpPr>
        <p:spPr>
          <a:xfrm>
            <a:off x="179512" y="1187624"/>
            <a:ext cx="8856984" cy="5625752"/>
          </a:xfrm>
          <a:noFill/>
        </p:spPr>
        <p:txBody>
          <a:bodyPr>
            <a:noAutofit/>
          </a:bodyPr>
          <a:lstStyle/>
          <a:p>
            <a:pPr marL="0" indent="0">
              <a:buNone/>
            </a:pPr>
            <a:r>
              <a:rPr lang="en-GB" sz="2000" b="1" dirty="0" smtClean="0"/>
              <a:t>Moisture content </a:t>
            </a:r>
          </a:p>
          <a:p>
            <a:pPr marL="85725" lvl="1" indent="0">
              <a:buNone/>
            </a:pPr>
            <a:r>
              <a:rPr lang="en-US" sz="1800" dirty="0" smtClean="0"/>
              <a:t>The moisture </a:t>
            </a:r>
            <a:r>
              <a:rPr lang="en-US" sz="1800" dirty="0"/>
              <a:t>content is variable across plant parts and species and vegetation </a:t>
            </a:r>
            <a:r>
              <a:rPr lang="en-US" sz="1800" dirty="0" smtClean="0"/>
              <a:t>periods; and biomass might also be dried </a:t>
            </a:r>
            <a:r>
              <a:rPr lang="en-US" sz="1800" dirty="0"/>
              <a:t>during the harvesting process (e.g., hay making). </a:t>
            </a:r>
            <a:endParaRPr lang="en-US" sz="1800" dirty="0" smtClean="0"/>
          </a:p>
          <a:p>
            <a:pPr marL="446088" lvl="1" indent="-265113"/>
            <a:r>
              <a:rPr lang="en-US" sz="1800" dirty="0" smtClean="0"/>
              <a:t>biomass accounted </a:t>
            </a:r>
            <a:r>
              <a:rPr lang="en-US" sz="1800" dirty="0"/>
              <a:t>for at its “as is weight” at the time of </a:t>
            </a:r>
            <a:r>
              <a:rPr lang="en-US" sz="1800" dirty="0" smtClean="0"/>
              <a:t>harvest </a:t>
            </a:r>
            <a:r>
              <a:rPr lang="en-US" sz="1400" dirty="0" smtClean="0"/>
              <a:t>(in accordance w. </a:t>
            </a:r>
            <a:r>
              <a:rPr lang="en-US" sz="1400" dirty="0" err="1" smtClean="0"/>
              <a:t>agric.stats</a:t>
            </a:r>
            <a:r>
              <a:rPr lang="en-US" sz="1400" dirty="0" smtClean="0"/>
              <a:t>) </a:t>
            </a:r>
            <a:endParaRPr lang="en-US" sz="1100" dirty="0" smtClean="0"/>
          </a:p>
          <a:p>
            <a:pPr marL="446088" lvl="1" indent="-265113"/>
            <a:r>
              <a:rPr lang="en-US" sz="1800" dirty="0" smtClean="0"/>
              <a:t>fodder crops, grazed biomass, wood: standardized moisture content of 15% </a:t>
            </a:r>
            <a:r>
              <a:rPr lang="en-US" sz="1100" dirty="0" smtClean="0"/>
              <a:t>(MFA convention)</a:t>
            </a:r>
            <a:endParaRPr lang="en-GB" sz="1800" dirty="0" smtClean="0"/>
          </a:p>
          <a:p>
            <a:pPr marL="0" indent="0">
              <a:buNone/>
            </a:pPr>
            <a:r>
              <a:rPr lang="en-GB" sz="2000" b="1" dirty="0" smtClean="0"/>
              <a:t>Wood</a:t>
            </a:r>
            <a:endParaRPr lang="en-GB" sz="2000" dirty="0" smtClean="0"/>
          </a:p>
          <a:p>
            <a:pPr marL="446088" lvl="1" indent="-265113"/>
            <a:r>
              <a:rPr lang="en-GB" sz="1800" dirty="0" smtClean="0"/>
              <a:t>conversion from volume (solid cubic meters) to weight (tons) </a:t>
            </a:r>
            <a:br>
              <a:rPr lang="en-GB" sz="1800" dirty="0" smtClean="0"/>
            </a:br>
            <a:r>
              <a:rPr lang="en-GB" sz="1800" dirty="0" smtClean="0"/>
              <a:t>(according to tree species, i.e. coniferous and non-coniferous) </a:t>
            </a:r>
          </a:p>
          <a:p>
            <a:pPr marL="446088" lvl="1" indent="-265113"/>
            <a:r>
              <a:rPr lang="en-GB" sz="1800" dirty="0" smtClean="0"/>
              <a:t>Inclusion of bark </a:t>
            </a:r>
            <a:r>
              <a:rPr lang="en-GB" sz="1400" dirty="0" smtClean="0"/>
              <a:t>(</a:t>
            </a:r>
            <a:r>
              <a:rPr lang="en-US" sz="1400" dirty="0" smtClean="0"/>
              <a:t>accounts </a:t>
            </a:r>
            <a:r>
              <a:rPr lang="en-US" sz="1400" dirty="0"/>
              <a:t>for approximately 10% of stem wood </a:t>
            </a:r>
            <a:r>
              <a:rPr lang="en-US" sz="1400" dirty="0" smtClean="0"/>
              <a:t>weight)</a:t>
            </a:r>
            <a:r>
              <a:rPr lang="en-GB" sz="1800" dirty="0" smtClean="0"/>
              <a:t>: w</a:t>
            </a:r>
            <a:r>
              <a:rPr lang="en-US" sz="1800" dirty="0" err="1" smtClean="0"/>
              <a:t>ood</a:t>
            </a:r>
            <a:r>
              <a:rPr lang="en-US" sz="1800" dirty="0" smtClean="0"/>
              <a:t> </a:t>
            </a:r>
            <a:r>
              <a:rPr lang="en-US" sz="1800" dirty="0"/>
              <a:t>felling is </a:t>
            </a:r>
            <a:r>
              <a:rPr lang="en-US" sz="1800" dirty="0" smtClean="0"/>
              <a:t>mostly reported </a:t>
            </a:r>
            <a:r>
              <a:rPr lang="en-US" sz="1800" dirty="0"/>
              <a:t>in </a:t>
            </a:r>
            <a:r>
              <a:rPr lang="en-US" sz="1800" dirty="0" smtClean="0"/>
              <a:t>solid cubic meters </a:t>
            </a:r>
            <a:r>
              <a:rPr lang="en-US" sz="1800" dirty="0"/>
              <a:t>(m3) </a:t>
            </a:r>
            <a:r>
              <a:rPr lang="en-US" sz="1800" dirty="0" smtClean="0"/>
              <a:t>under bark (i.e. without bark) </a:t>
            </a:r>
          </a:p>
          <a:p>
            <a:pPr marL="0" indent="0">
              <a:buNone/>
            </a:pPr>
            <a:r>
              <a:rPr lang="en-US" sz="2000" b="1" dirty="0" smtClean="0"/>
              <a:t>Biomass </a:t>
            </a:r>
            <a:r>
              <a:rPr lang="en-US" sz="2000" b="1" dirty="0"/>
              <a:t>waste from management</a:t>
            </a:r>
          </a:p>
          <a:p>
            <a:pPr marL="446088" lvl="1" indent="-265113"/>
            <a:r>
              <a:rPr lang="en-US" sz="1800" dirty="0" smtClean="0"/>
              <a:t>Biomass </a:t>
            </a:r>
            <a:r>
              <a:rPr lang="en-US" sz="1800" dirty="0"/>
              <a:t>waste from management of parks, infrastructure areas, </a:t>
            </a:r>
            <a:r>
              <a:rPr lang="en-US" sz="1800" dirty="0" smtClean="0"/>
              <a:t>gardens </a:t>
            </a:r>
            <a:r>
              <a:rPr lang="en-US" sz="1400" dirty="0" smtClean="0"/>
              <a:t>(mown </a:t>
            </a:r>
            <a:r>
              <a:rPr lang="en-US" sz="1400" dirty="0"/>
              <a:t>grass, woody biomass, residues from </a:t>
            </a:r>
            <a:r>
              <a:rPr lang="en-US" sz="1400" dirty="0" smtClean="0"/>
              <a:t>pruning, foliage </a:t>
            </a:r>
            <a:r>
              <a:rPr lang="en-US" sz="1400" dirty="0"/>
              <a:t>etc</a:t>
            </a:r>
            <a:r>
              <a:rPr lang="en-US" sz="1400" dirty="0" smtClean="0"/>
              <a:t>.) </a:t>
            </a:r>
            <a:r>
              <a:rPr lang="en-US" sz="1800" dirty="0" smtClean="0"/>
              <a:t>may </a:t>
            </a:r>
            <a:r>
              <a:rPr lang="en-US" sz="1800" dirty="0"/>
              <a:t>be </a:t>
            </a:r>
            <a:r>
              <a:rPr lang="en-US" sz="1800" dirty="0" smtClean="0"/>
              <a:t>further used, </a:t>
            </a:r>
            <a:r>
              <a:rPr lang="en-US" sz="1800" dirty="0"/>
              <a:t>e.g. for energy generation </a:t>
            </a:r>
            <a:endParaRPr lang="en-US" sz="1800" dirty="0" smtClean="0"/>
          </a:p>
          <a:p>
            <a:pPr marL="446088" lvl="1" indent="-265113"/>
            <a:r>
              <a:rPr lang="en-US" sz="1800" dirty="0" smtClean="0"/>
              <a:t>Conceptually included in </a:t>
            </a:r>
            <a:r>
              <a:rPr lang="en-US" sz="1800" dirty="0"/>
              <a:t>DE (and </a:t>
            </a:r>
            <a:r>
              <a:rPr lang="en-US" sz="1800" dirty="0" smtClean="0"/>
              <a:t>DPO), but </a:t>
            </a:r>
            <a:br>
              <a:rPr lang="en-US" sz="1800" dirty="0" smtClean="0"/>
            </a:br>
            <a:r>
              <a:rPr lang="en-US" sz="1800" dirty="0" smtClean="0"/>
              <a:t>no </a:t>
            </a:r>
            <a:r>
              <a:rPr lang="en-US" sz="1800" dirty="0"/>
              <a:t>standardized reporting; </a:t>
            </a:r>
            <a:r>
              <a:rPr lang="en-US" sz="1800" dirty="0" smtClean="0"/>
              <a:t>therefore mostly not considered. </a:t>
            </a:r>
            <a:endParaRPr lang="en-US" sz="1800" dirty="0"/>
          </a:p>
        </p:txBody>
      </p:sp>
      <p:grpSp>
        <p:nvGrpSpPr>
          <p:cNvPr id="9" name="Gruppieren 8"/>
          <p:cNvGrpSpPr/>
          <p:nvPr/>
        </p:nvGrpSpPr>
        <p:grpSpPr>
          <a:xfrm>
            <a:off x="6268293" y="3161848"/>
            <a:ext cx="2088232" cy="584775"/>
            <a:chOff x="6156176" y="3284984"/>
            <a:chExt cx="2088232" cy="584775"/>
          </a:xfrm>
        </p:grpSpPr>
        <p:sp>
          <p:nvSpPr>
            <p:cNvPr id="4" name="Stern mit 7 Zacken 3"/>
            <p:cNvSpPr/>
            <p:nvPr/>
          </p:nvSpPr>
          <p:spPr>
            <a:xfrm>
              <a:off x="6228185" y="3397470"/>
              <a:ext cx="338762" cy="338762"/>
            </a:xfrm>
            <a:prstGeom prst="star7">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6">
                    <a:lumMod val="75000"/>
                  </a:schemeClr>
                </a:solidFill>
                <a:latin typeface="Arial Narrow" panose="020B0606020202030204" pitchFamily="34" charset="0"/>
              </a:endParaRPr>
            </a:p>
          </p:txBody>
        </p:sp>
        <p:sp>
          <p:nvSpPr>
            <p:cNvPr id="5" name="Textfeld 4"/>
            <p:cNvSpPr txBox="1"/>
            <p:nvPr/>
          </p:nvSpPr>
          <p:spPr>
            <a:xfrm>
              <a:off x="6156176" y="3284984"/>
              <a:ext cx="2088232" cy="584775"/>
            </a:xfrm>
            <a:prstGeom prst="rect">
              <a:avLst/>
            </a:prstGeom>
            <a:noFill/>
            <a:ln>
              <a:solidFill>
                <a:schemeClr val="accent6">
                  <a:lumMod val="75000"/>
                </a:schemeClr>
              </a:solidFill>
            </a:ln>
          </p:spPr>
          <p:txBody>
            <a:bodyPr wrap="square" rtlCol="0">
              <a:spAutoFit/>
            </a:bodyPr>
            <a:lstStyle/>
            <a:p>
              <a:r>
                <a:rPr lang="de-AT" sz="1600" dirty="0" smtClean="0">
                  <a:solidFill>
                    <a:schemeClr val="accent6">
                      <a:lumMod val="50000"/>
                    </a:schemeClr>
                  </a:solidFill>
                </a:rPr>
                <a:t>         Draw on </a:t>
              </a:r>
              <a:r>
                <a:rPr lang="de-AT" sz="1600" dirty="0" err="1" smtClean="0">
                  <a:solidFill>
                    <a:schemeClr val="accent6">
                      <a:lumMod val="50000"/>
                    </a:schemeClr>
                  </a:solidFill>
                </a:rPr>
                <a:t>local</a:t>
              </a:r>
              <a:r>
                <a:rPr lang="de-AT" sz="1600" dirty="0" smtClean="0">
                  <a:solidFill>
                    <a:schemeClr val="accent6">
                      <a:lumMod val="50000"/>
                    </a:schemeClr>
                  </a:solidFill>
                </a:rPr>
                <a:t>      </a:t>
              </a:r>
              <a:br>
                <a:rPr lang="de-AT" sz="1600" dirty="0" smtClean="0">
                  <a:solidFill>
                    <a:schemeClr val="accent6">
                      <a:lumMod val="50000"/>
                    </a:schemeClr>
                  </a:solidFill>
                </a:rPr>
              </a:br>
              <a:r>
                <a:rPr lang="de-AT" sz="1600" dirty="0" smtClean="0">
                  <a:solidFill>
                    <a:schemeClr val="accent6">
                      <a:lumMod val="50000"/>
                    </a:schemeClr>
                  </a:solidFill>
                </a:rPr>
                <a:t>         expert </a:t>
              </a:r>
              <a:r>
                <a:rPr lang="de-AT" sz="1600" dirty="0" err="1" smtClean="0">
                  <a:solidFill>
                    <a:schemeClr val="accent6">
                      <a:lumMod val="50000"/>
                    </a:schemeClr>
                  </a:solidFill>
                </a:rPr>
                <a:t>knowledge</a:t>
              </a:r>
              <a:r>
                <a:rPr lang="de-AT" sz="1600" dirty="0" smtClean="0">
                  <a:solidFill>
                    <a:schemeClr val="accent6">
                      <a:lumMod val="50000"/>
                    </a:schemeClr>
                  </a:solidFill>
                </a:rPr>
                <a:t> </a:t>
              </a:r>
              <a:endParaRPr lang="de-AT" sz="1600" dirty="0">
                <a:solidFill>
                  <a:schemeClr val="accent6">
                    <a:lumMod val="50000"/>
                  </a:schemeClr>
                </a:solidFill>
              </a:endParaRPr>
            </a:p>
          </p:txBody>
        </p:sp>
      </p:grpSp>
    </p:spTree>
    <p:extLst>
      <p:ext uri="{BB962C8B-B14F-4D97-AF65-F5344CB8AC3E}">
        <p14:creationId xmlns:p14="http://schemas.microsoft.com/office/powerpoint/2010/main" val="19999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Data sources </a:t>
            </a:r>
            <a:endParaRPr lang="en-GB" dirty="0"/>
          </a:p>
        </p:txBody>
      </p:sp>
      <p:sp>
        <p:nvSpPr>
          <p:cNvPr id="3" name="Inhaltsplatzhalter 2"/>
          <p:cNvSpPr>
            <a:spLocks noGrp="1"/>
          </p:cNvSpPr>
          <p:nvPr>
            <p:ph idx="1"/>
          </p:nvPr>
        </p:nvSpPr>
        <p:spPr>
          <a:xfrm>
            <a:off x="179512" y="1244312"/>
            <a:ext cx="8784976" cy="5353040"/>
          </a:xfrm>
        </p:spPr>
        <p:txBody>
          <a:bodyPr>
            <a:noAutofit/>
          </a:bodyPr>
          <a:lstStyle/>
          <a:p>
            <a:pPr marL="0" indent="0">
              <a:buNone/>
            </a:pPr>
            <a:r>
              <a:rPr lang="en-US" sz="2000" dirty="0" smtClean="0"/>
              <a:t>Data </a:t>
            </a:r>
            <a:r>
              <a:rPr lang="en-US" sz="2000" dirty="0"/>
              <a:t>sources generally </a:t>
            </a:r>
            <a:r>
              <a:rPr lang="en-US" sz="2000" dirty="0" smtClean="0"/>
              <a:t>cover:</a:t>
            </a:r>
          </a:p>
          <a:p>
            <a:r>
              <a:rPr lang="en-US" sz="2000" dirty="0"/>
              <a:t>the harvest of all types of </a:t>
            </a:r>
            <a:r>
              <a:rPr lang="en-US" sz="2000" b="1" dirty="0" smtClean="0"/>
              <a:t>crops</a:t>
            </a:r>
            <a:r>
              <a:rPr lang="en-US" sz="2000" dirty="0" smtClean="0"/>
              <a:t> (A.1.1) and </a:t>
            </a:r>
            <a:r>
              <a:rPr lang="en-US" sz="2000" b="1" dirty="0" smtClean="0"/>
              <a:t>wood</a:t>
            </a:r>
            <a:r>
              <a:rPr lang="en-US" sz="2000" dirty="0" smtClean="0"/>
              <a:t> (A.1.3), and biomass </a:t>
            </a:r>
            <a:r>
              <a:rPr lang="en-US" sz="2000" dirty="0"/>
              <a:t>extraction by </a:t>
            </a:r>
            <a:r>
              <a:rPr lang="en-US" sz="2000" b="1" dirty="0"/>
              <a:t>fishing</a:t>
            </a:r>
            <a:r>
              <a:rPr lang="en-US" sz="2000" dirty="0"/>
              <a:t> (A.1.4.1</a:t>
            </a:r>
            <a:r>
              <a:rPr lang="en-US" sz="2000" dirty="0" smtClean="0"/>
              <a:t>) and </a:t>
            </a:r>
            <a:r>
              <a:rPr lang="en-US" sz="2000" b="1" dirty="0"/>
              <a:t>hunting</a:t>
            </a:r>
            <a:r>
              <a:rPr lang="en-US" sz="2000" dirty="0"/>
              <a:t> </a:t>
            </a:r>
            <a:r>
              <a:rPr lang="en-US" sz="2000" dirty="0" smtClean="0"/>
              <a:t>activities (A.1.4.5). </a:t>
            </a:r>
          </a:p>
          <a:p>
            <a:r>
              <a:rPr lang="en-US" sz="2000" dirty="0" smtClean="0"/>
              <a:t>In </a:t>
            </a:r>
            <a:r>
              <a:rPr lang="en-US" sz="2000" dirty="0"/>
              <a:t>some cases </a:t>
            </a:r>
            <a:r>
              <a:rPr lang="en-US" sz="2000" b="1" dirty="0" smtClean="0"/>
              <a:t>crop </a:t>
            </a:r>
            <a:r>
              <a:rPr lang="en-US" sz="2000" b="1" dirty="0"/>
              <a:t>residues </a:t>
            </a:r>
            <a:r>
              <a:rPr lang="en-US" sz="2000" dirty="0" smtClean="0"/>
              <a:t>(A.1.2.1 and A.1.2.2), </a:t>
            </a:r>
            <a:r>
              <a:rPr lang="en-US" sz="2000" dirty="0"/>
              <a:t>harvested </a:t>
            </a:r>
            <a:r>
              <a:rPr lang="en-US" sz="2000" b="1" dirty="0"/>
              <a:t>fodder crops </a:t>
            </a:r>
            <a:r>
              <a:rPr lang="en-US" sz="2000" dirty="0" smtClean="0"/>
              <a:t>and </a:t>
            </a:r>
            <a:r>
              <a:rPr lang="en-US" sz="2000" dirty="0"/>
              <a:t>biomass </a:t>
            </a:r>
            <a:r>
              <a:rPr lang="en-US" sz="2000" b="1" dirty="0"/>
              <a:t>harvested from grassland </a:t>
            </a:r>
            <a:r>
              <a:rPr lang="en-US" sz="2000" dirty="0"/>
              <a:t>(A.1.2.3</a:t>
            </a:r>
            <a:r>
              <a:rPr lang="en-US" sz="2000" dirty="0" smtClean="0"/>
              <a:t>). </a:t>
            </a:r>
          </a:p>
          <a:p>
            <a:r>
              <a:rPr lang="en-US" sz="2000" dirty="0" smtClean="0"/>
              <a:t>Usually not estimated </a:t>
            </a:r>
            <a:r>
              <a:rPr lang="en-US" sz="2000" dirty="0"/>
              <a:t>by official </a:t>
            </a:r>
            <a:r>
              <a:rPr lang="en-US" sz="2000" dirty="0" smtClean="0"/>
              <a:t>statistics is </a:t>
            </a:r>
            <a:r>
              <a:rPr lang="en-US" sz="2000" b="1" dirty="0" smtClean="0"/>
              <a:t>grazed </a:t>
            </a:r>
            <a:r>
              <a:rPr lang="en-US" sz="2000" b="1" dirty="0"/>
              <a:t>biomass </a:t>
            </a:r>
            <a:r>
              <a:rPr lang="en-US" sz="2000" dirty="0" smtClean="0"/>
              <a:t>(A.1.2.4). However, </a:t>
            </a:r>
            <a:r>
              <a:rPr lang="en-US" sz="2000" dirty="0"/>
              <a:t>these </a:t>
            </a:r>
            <a:r>
              <a:rPr lang="en-US" sz="2000" dirty="0" smtClean="0"/>
              <a:t>items are </a:t>
            </a:r>
            <a:r>
              <a:rPr lang="en-US" sz="2000" dirty="0"/>
              <a:t>of high quantitative significance, </a:t>
            </a:r>
            <a:r>
              <a:rPr lang="en-US" sz="2000" dirty="0" smtClean="0"/>
              <a:t>so we have to apply estimation procedures. </a:t>
            </a:r>
          </a:p>
          <a:p>
            <a:pPr lvl="4"/>
            <a:endParaRPr lang="en-US" sz="900" dirty="0" smtClean="0"/>
          </a:p>
          <a:p>
            <a:pPr marL="0" indent="0">
              <a:buNone/>
            </a:pPr>
            <a:r>
              <a:rPr lang="en-US" sz="2000" b="1" dirty="0" smtClean="0"/>
              <a:t>Data sources: </a:t>
            </a:r>
          </a:p>
          <a:p>
            <a:r>
              <a:rPr lang="en-US" sz="2000" dirty="0" smtClean="0"/>
              <a:t>Primary data source: national agricultural</a:t>
            </a:r>
            <a:r>
              <a:rPr lang="en-US" sz="2000" dirty="0"/>
              <a:t>, forestry, and fishery </a:t>
            </a:r>
            <a:r>
              <a:rPr lang="en-US" sz="2000" dirty="0" smtClean="0"/>
              <a:t>statistics</a:t>
            </a:r>
          </a:p>
          <a:p>
            <a:r>
              <a:rPr lang="en-US" sz="2000" dirty="0" smtClean="0"/>
              <a:t>Other national data source: national </a:t>
            </a:r>
            <a:r>
              <a:rPr lang="en-US" sz="2000" dirty="0"/>
              <a:t>feed-, food- and wood-balances, </a:t>
            </a:r>
            <a:r>
              <a:rPr lang="en-US" sz="2000" dirty="0" smtClean="0"/>
              <a:t/>
            </a:r>
            <a:br>
              <a:rPr lang="en-US" sz="2000" dirty="0" smtClean="0"/>
            </a:br>
            <a:r>
              <a:rPr lang="en-US" sz="1600" dirty="0" smtClean="0"/>
              <a:t>Economic </a:t>
            </a:r>
            <a:r>
              <a:rPr lang="en-US" sz="1600" dirty="0"/>
              <a:t>Accounts for Agriculture </a:t>
            </a:r>
            <a:r>
              <a:rPr lang="en-US" sz="1600" dirty="0" smtClean="0"/>
              <a:t>EAA, Agric. </a:t>
            </a:r>
            <a:r>
              <a:rPr lang="en-US" sz="1600" dirty="0"/>
              <a:t>land use statistics </a:t>
            </a:r>
            <a:r>
              <a:rPr lang="en-US" sz="1600" dirty="0" smtClean="0"/>
              <a:t>FSS, National </a:t>
            </a:r>
            <a:r>
              <a:rPr lang="en-US" sz="1600" dirty="0"/>
              <a:t>Production Statistics </a:t>
            </a:r>
          </a:p>
          <a:p>
            <a:r>
              <a:rPr lang="en-US" sz="2000" dirty="0" smtClean="0"/>
              <a:t>International </a:t>
            </a:r>
            <a:r>
              <a:rPr lang="en-US" sz="2000" dirty="0"/>
              <a:t>data source: </a:t>
            </a:r>
            <a:r>
              <a:rPr lang="en-US" sz="2000" dirty="0" smtClean="0"/>
              <a:t/>
            </a:r>
            <a:br>
              <a:rPr lang="en-US" sz="2000" dirty="0" smtClean="0"/>
            </a:br>
            <a:r>
              <a:rPr lang="en-US" sz="2000" dirty="0" smtClean="0"/>
              <a:t>UN </a:t>
            </a:r>
            <a:r>
              <a:rPr lang="en-US" sz="2000" dirty="0"/>
              <a:t>Food and Agricultural </a:t>
            </a:r>
            <a:r>
              <a:rPr lang="en-US" sz="2000" dirty="0" err="1"/>
              <a:t>Organisation</a:t>
            </a:r>
            <a:r>
              <a:rPr lang="en-US" sz="2000" dirty="0"/>
              <a:t> (FAO) </a:t>
            </a:r>
          </a:p>
        </p:txBody>
      </p:sp>
    </p:spTree>
    <p:extLst>
      <p:ext uri="{BB962C8B-B14F-4D97-AF65-F5344CB8AC3E}">
        <p14:creationId xmlns:p14="http://schemas.microsoft.com/office/powerpoint/2010/main" val="3058456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SEC-Master</Template>
  <TotalTime>0</TotalTime>
  <Words>3348</Words>
  <Application>Microsoft Office PowerPoint</Application>
  <PresentationFormat>Bildschirmpräsentation (4:3)</PresentationFormat>
  <Paragraphs>577</Paragraphs>
  <Slides>55</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55</vt:i4>
      </vt:variant>
    </vt:vector>
  </HeadingPairs>
  <TitlesOfParts>
    <vt:vector size="63" baseType="lpstr">
      <vt:lpstr>Arial</vt:lpstr>
      <vt:lpstr>Arial Narrow</vt:lpstr>
      <vt:lpstr>Calibri</vt:lpstr>
      <vt:lpstr>MS Mincho</vt:lpstr>
      <vt:lpstr>Symbol</vt:lpstr>
      <vt:lpstr>Times New Roman</vt:lpstr>
      <vt:lpstr>Wingdings</vt:lpstr>
      <vt:lpstr>SEC-Master</vt:lpstr>
      <vt:lpstr>UN environment   Economy-Wide  Material Flow Accounting   Webinar #2 </vt:lpstr>
      <vt:lpstr>Program </vt:lpstr>
      <vt:lpstr>Domestic Extraction and trade  </vt:lpstr>
      <vt:lpstr>Data sources </vt:lpstr>
      <vt:lpstr>DE biomass</vt:lpstr>
      <vt:lpstr>DE Biomass – MFA structure </vt:lpstr>
      <vt:lpstr>system boundary issues</vt:lpstr>
      <vt:lpstr>Specific issues </vt:lpstr>
      <vt:lpstr>Data sources </vt:lpstr>
      <vt:lpstr>A.1.1 primary crops – FAO data</vt:lpstr>
      <vt:lpstr>A.1.2.1 &amp; A.1.2.2 crop residues used</vt:lpstr>
      <vt:lpstr>A.1.2.3 fodder crops </vt:lpstr>
      <vt:lpstr>A.1.2.4 grazed biomass</vt:lpstr>
      <vt:lpstr>DE fossil energy carriers </vt:lpstr>
      <vt:lpstr>A.4  Fossil fuels – general approach</vt:lpstr>
      <vt:lpstr>A.4  Fossil fuels – structure of MFA account</vt:lpstr>
      <vt:lpstr>A.4  Fossil fuels – data availability</vt:lpstr>
      <vt:lpstr>A.4  Fossil fuels –  MFA vs. IEA or UNSD specifications</vt:lpstr>
      <vt:lpstr>A.4  Fossil fuels – data sources</vt:lpstr>
      <vt:lpstr>A.4  Fossil fuels – data sources</vt:lpstr>
      <vt:lpstr>A.4  Fossil fuels – special cases</vt:lpstr>
      <vt:lpstr>DE metal ores </vt:lpstr>
      <vt:lpstr>A.2  Metal ores and M.2 Metal content –  general approach</vt:lpstr>
      <vt:lpstr>A.2  Metal ores and M.2 Metal content –  structure of MFA accounts</vt:lpstr>
      <vt:lpstr>A.2  Metal ores and M.2 Metal content –  specificities</vt:lpstr>
      <vt:lpstr>A.2  Metal ores and M.2 Metal content –  accounting approaches</vt:lpstr>
      <vt:lpstr>A.2  Metal ores and M.2 Metal content –  mining operator questionnaire based</vt:lpstr>
      <vt:lpstr>A.2  Metal ores and M.2 Metal content –  secondary mixed source</vt:lpstr>
      <vt:lpstr>A.2  Metal ores and M.2 Metal content –  secondary mixed source</vt:lpstr>
      <vt:lpstr>A.2  Metal ores and M.2 Metal content –  specificities</vt:lpstr>
      <vt:lpstr>DE non-metallic minerals</vt:lpstr>
      <vt:lpstr>DE non-met.min. –  MFA structure </vt:lpstr>
      <vt:lpstr>DE non-met.min. – specific issues </vt:lpstr>
      <vt:lpstr>Data sources </vt:lpstr>
      <vt:lpstr>Conversions and estimations</vt:lpstr>
      <vt:lpstr>Estimation of bulk flows</vt:lpstr>
      <vt:lpstr>Specific issues</vt:lpstr>
      <vt:lpstr>Direct imports and exports </vt:lpstr>
      <vt:lpstr>Imports and Exports </vt:lpstr>
      <vt:lpstr>Import and export data</vt:lpstr>
      <vt:lpstr>Trade – data sources </vt:lpstr>
      <vt:lpstr>Example results</vt:lpstr>
      <vt:lpstr>Domestic Extraction (DE)</vt:lpstr>
      <vt:lpstr>Domestic Extraction (DE/cap)</vt:lpstr>
      <vt:lpstr>Domestic Material Consumption (DMC)</vt:lpstr>
      <vt:lpstr>Domestic Material Consumption (DMC/cap)</vt:lpstr>
      <vt:lpstr>Resource Productivity (GDP/DMC)</vt:lpstr>
      <vt:lpstr>Material footprints</vt:lpstr>
      <vt:lpstr>International comparison </vt:lpstr>
      <vt:lpstr>Domestic Processed Outputs (DPO)</vt:lpstr>
      <vt:lpstr>Domestic Processed Outputs (DPO) </vt:lpstr>
      <vt:lpstr>DPO categories</vt:lpstr>
      <vt:lpstr>Balancing items</vt:lpstr>
      <vt:lpstr>Feedback and outlook to country visits</vt:lpstr>
      <vt:lpstr>End of Webinar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Anke Schaffartzik</dc:creator>
  <cp:lastModifiedBy>Eisenmenger, Nina</cp:lastModifiedBy>
  <cp:revision>353</cp:revision>
  <cp:lastPrinted>2013-06-20T08:00:11Z</cp:lastPrinted>
  <dcterms:created xsi:type="dcterms:W3CDTF">2013-06-19T12:54:54Z</dcterms:created>
  <dcterms:modified xsi:type="dcterms:W3CDTF">2017-11-12T23:38:28Z</dcterms:modified>
</cp:coreProperties>
</file>