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46" r:id="rId2"/>
    <p:sldId id="344" r:id="rId3"/>
    <p:sldId id="345" r:id="rId4"/>
    <p:sldId id="256" r:id="rId5"/>
    <p:sldId id="261" r:id="rId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2"/>
    <p:restoredTop sz="94211" autoAdjust="0"/>
  </p:normalViewPr>
  <p:slideViewPr>
    <p:cSldViewPr snapToGrid="0" snapToObjects="1">
      <p:cViewPr varScale="1">
        <p:scale>
          <a:sx n="100" d="100"/>
          <a:sy n="100" d="100"/>
        </p:scale>
        <p:origin x="23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238B-DD6C-1E4B-A48D-675A943BD25F}" type="datetimeFigureOut">
              <a:rPr kumimoji="1" lang="ja-JP" altLang="en-US" smtClean="0"/>
              <a:pPr/>
              <a:t>2018/10/4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B8AEF-56D8-0742-AA27-DE93340586B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64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u="none" dirty="0">
                <a:latin typeface="Arial" panose="020B0604020202020204" pitchFamily="34" charset="0"/>
                <a:cs typeface="Arial" panose="020B0604020202020204" pitchFamily="34" charset="0"/>
              </a:rPr>
              <a:t>G. Terauchi and E. R.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Maúre</a:t>
            </a:r>
            <a:r>
              <a:rPr lang="ja-JP" altLang="ja-JP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ja-JP" b="1" u="none" dirty="0">
                <a:latin typeface="Arial" panose="020B0604020202020204" pitchFamily="34" charset="0"/>
                <a:cs typeface="Arial" panose="020B0604020202020204" pitchFamily="34" charset="0"/>
              </a:rPr>
              <a:t>(2018)</a:t>
            </a:r>
            <a:endParaRPr kumimoji="1" lang="ja-JP" altLang="en-US" b="1" u="none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C68BC-1972-864B-831A-20C5FC479EB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94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9E05-92CF-6448-BF90-5C0B192D95FF}" type="datetimeFigureOut">
              <a:rPr kumimoji="1" lang="ja-JP" altLang="en-US" smtClean="0"/>
              <a:pPr/>
              <a:t>2018/10/4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82D0-E2F9-2846-99F8-535102630C6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28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9E05-92CF-6448-BF90-5C0B192D95FF}" type="datetimeFigureOut">
              <a:rPr kumimoji="1" lang="ja-JP" altLang="en-US" smtClean="0"/>
              <a:pPr/>
              <a:t>2018/10/4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82D0-E2F9-2846-99F8-535102630C6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430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9E05-92CF-6448-BF90-5C0B192D95FF}" type="datetimeFigureOut">
              <a:rPr kumimoji="1" lang="ja-JP" altLang="en-US" smtClean="0"/>
              <a:pPr/>
              <a:t>2018/10/4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82D0-E2F9-2846-99F8-535102630C6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30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9E05-92CF-6448-BF90-5C0B192D95FF}" type="datetimeFigureOut">
              <a:rPr kumimoji="1" lang="ja-JP" altLang="en-US" smtClean="0"/>
              <a:pPr/>
              <a:t>2018/10/4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82D0-E2F9-2846-99F8-535102630C6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44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9E05-92CF-6448-BF90-5C0B192D95FF}" type="datetimeFigureOut">
              <a:rPr kumimoji="1" lang="ja-JP" altLang="en-US" smtClean="0"/>
              <a:pPr/>
              <a:t>2018/10/4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82D0-E2F9-2846-99F8-535102630C6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494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9E05-92CF-6448-BF90-5C0B192D95FF}" type="datetimeFigureOut">
              <a:rPr kumimoji="1" lang="ja-JP" altLang="en-US" smtClean="0"/>
              <a:pPr/>
              <a:t>2018/10/4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82D0-E2F9-2846-99F8-535102630C6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72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9E05-92CF-6448-BF90-5C0B192D95FF}" type="datetimeFigureOut">
              <a:rPr kumimoji="1" lang="ja-JP" altLang="en-US" smtClean="0"/>
              <a:pPr/>
              <a:t>2018/10/4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82D0-E2F9-2846-99F8-535102630C6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928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9E05-92CF-6448-BF90-5C0B192D95FF}" type="datetimeFigureOut">
              <a:rPr kumimoji="1" lang="ja-JP" altLang="en-US" smtClean="0"/>
              <a:pPr/>
              <a:t>2018/10/4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82D0-E2F9-2846-99F8-535102630C6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107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9E05-92CF-6448-BF90-5C0B192D95FF}" type="datetimeFigureOut">
              <a:rPr kumimoji="1" lang="ja-JP" altLang="en-US" smtClean="0"/>
              <a:pPr/>
              <a:t>2018/10/4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82D0-E2F9-2846-99F8-535102630C6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91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9E05-92CF-6448-BF90-5C0B192D95FF}" type="datetimeFigureOut">
              <a:rPr kumimoji="1" lang="ja-JP" altLang="en-US" smtClean="0"/>
              <a:pPr/>
              <a:t>2018/10/4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82D0-E2F9-2846-99F8-535102630C6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623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9E05-92CF-6448-BF90-5C0B192D95FF}" type="datetimeFigureOut">
              <a:rPr kumimoji="1" lang="ja-JP" altLang="en-US" smtClean="0"/>
              <a:pPr/>
              <a:t>2018/10/4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82D0-E2F9-2846-99F8-535102630C6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987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29E05-92CF-6448-BF90-5C0B192D95FF}" type="datetimeFigureOut">
              <a:rPr kumimoji="1" lang="ja-JP" altLang="en-US" smtClean="0"/>
              <a:pPr/>
              <a:t>2018/10/4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E82D0-E2F9-2846-99F8-535102630C6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98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1DD4EE-F5FD-7F4F-9384-5A547CB9E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5" y="437322"/>
            <a:ext cx="8229600" cy="1908313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Assessment of eutrophication using satellite derived chlorophyll-a concentration in the </a:t>
            </a:r>
            <a:r>
              <a:rPr lang="en-US" altLang="ja-JP"/>
              <a:t>NOWPAP region 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9090862-9B5D-3048-BC54-DF0DB8F13E3E}"/>
              </a:ext>
            </a:extLst>
          </p:cNvPr>
          <p:cNvSpPr txBox="1"/>
          <p:nvPr/>
        </p:nvSpPr>
        <p:spPr>
          <a:xfrm>
            <a:off x="-26505" y="3975653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500" dirty="0"/>
              <a:t>Genki Terauchi</a:t>
            </a:r>
          </a:p>
          <a:p>
            <a:pPr algn="ctr"/>
            <a:r>
              <a:rPr lang="en-US" altLang="ja-JP" sz="2500" dirty="0"/>
              <a:t>Email: </a:t>
            </a:r>
            <a:r>
              <a:rPr lang="en-US" altLang="ja-JP" sz="2500" dirty="0" err="1"/>
              <a:t>Terauchi@npec.or.jp</a:t>
            </a:r>
            <a:endParaRPr lang="en-US" altLang="ja-JP" sz="2500" dirty="0"/>
          </a:p>
          <a:p>
            <a:pPr algn="ctr"/>
            <a:endParaRPr lang="en-US" altLang="ja-JP" sz="2500" dirty="0"/>
          </a:p>
          <a:p>
            <a:pPr algn="ctr"/>
            <a:r>
              <a:rPr lang="en-US" altLang="ja-JP" sz="2500" dirty="0"/>
              <a:t>Northwest Pacific Action Plan </a:t>
            </a:r>
          </a:p>
          <a:p>
            <a:pPr algn="ctr"/>
            <a:r>
              <a:rPr lang="en-US" altLang="ja-JP" sz="2500" dirty="0"/>
              <a:t>Special Monitoring &amp; Coastal Environmental Assessment Regional Activity Centre</a:t>
            </a:r>
            <a:r>
              <a:rPr lang="ja-JP" altLang="en-US" sz="2500"/>
              <a:t> </a:t>
            </a:r>
            <a:r>
              <a:rPr lang="en-US" altLang="ja-JP" sz="2500" dirty="0"/>
              <a:t>(NOWPAP</a:t>
            </a:r>
            <a:r>
              <a:rPr lang="ja-JP" altLang="en-US" sz="2500"/>
              <a:t> </a:t>
            </a:r>
            <a:r>
              <a:rPr lang="en-US" altLang="ja-JP" sz="2500" dirty="0"/>
              <a:t>CEARAC)</a:t>
            </a:r>
            <a:r>
              <a:rPr lang="ja-JP" altLang="ja-JP" sz="2500"/>
              <a:t>　</a:t>
            </a:r>
            <a:endParaRPr lang="en-US" altLang="ja-JP" sz="2500" dirty="0"/>
          </a:p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449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図 10" descr="6類型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135" y="1383422"/>
            <a:ext cx="8059413" cy="506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タイトル 1"/>
          <p:cNvSpPr>
            <a:spLocks noGrp="1"/>
          </p:cNvSpPr>
          <p:nvPr>
            <p:ph type="title"/>
          </p:nvPr>
        </p:nvSpPr>
        <p:spPr>
          <a:xfrm>
            <a:off x="368366" y="433428"/>
            <a:ext cx="8653462" cy="1063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3600" b="1" dirty="0">
                <a:latin typeface="Trebuchet MS" charset="0"/>
                <a:ea typeface="ＭＳ ゴシック" charset="0"/>
                <a:cs typeface="ＭＳ ゴシック" charset="0"/>
              </a:rPr>
              <a:t>Assessment of eutrophication </a:t>
            </a:r>
            <a:br>
              <a:rPr lang="en-US" altLang="ja-JP" sz="3600" b="1" dirty="0">
                <a:latin typeface="Trebuchet MS" charset="0"/>
                <a:ea typeface="ＭＳ ゴシック" charset="0"/>
                <a:cs typeface="ＭＳ ゴシック" charset="0"/>
              </a:rPr>
            </a:br>
            <a:r>
              <a:rPr lang="en-US" altLang="ja-JP" sz="3600" b="1" dirty="0">
                <a:latin typeface="Trebuchet MS" charset="0"/>
                <a:ea typeface="ＭＳ ゴシック" charset="0"/>
                <a:cs typeface="ＭＳ ゴシック" charset="0"/>
              </a:rPr>
              <a:t>by the NOWPAP Common Procedure</a:t>
            </a:r>
            <a:endParaRPr lang="ja-JP" altLang="en-US" sz="3600" b="1" i="1" dirty="0">
              <a:latin typeface="Trebuchet MS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17931" y="6340961"/>
            <a:ext cx="31933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altLang="ja-JP" sz="1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NOWPAP CEARAC </a:t>
            </a:r>
          </a:p>
          <a:p>
            <a:pPr algn="ctr" eaLnBrk="1" hangingPunct="1">
              <a:defRPr/>
            </a:pPr>
            <a:r>
              <a:rPr lang="en-US" altLang="ja-JP" sz="1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2009, 2014)</a:t>
            </a:r>
            <a:endParaRPr lang="ja-JP" altLang="en-US" sz="16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25604" name="直線コネクタ 3"/>
          <p:cNvCxnSpPr>
            <a:cxnSpLocks noChangeShapeType="1"/>
          </p:cNvCxnSpPr>
          <p:nvPr/>
        </p:nvCxnSpPr>
        <p:spPr bwMode="auto">
          <a:xfrm>
            <a:off x="1573039" y="3896117"/>
            <a:ext cx="7044613" cy="0"/>
          </a:xfrm>
          <a:prstGeom prst="line">
            <a:avLst/>
          </a:prstGeom>
          <a:noFill/>
          <a:ln w="44450">
            <a:solidFill>
              <a:schemeClr val="tx1"/>
            </a:solidFill>
            <a:prstDash val="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9AB031D-13B5-4282-88CA-7E1D9887F4C9}"/>
              </a:ext>
            </a:extLst>
          </p:cNvPr>
          <p:cNvSpPr txBox="1"/>
          <p:nvPr/>
        </p:nvSpPr>
        <p:spPr>
          <a:xfrm>
            <a:off x="122172" y="2531434"/>
            <a:ext cx="1678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More eut</a:t>
            </a:r>
            <a:r>
              <a:rPr lang="en-US" altLang="ja-JP" b="1" dirty="0">
                <a:solidFill>
                  <a:srgbClr val="FF0000"/>
                </a:solidFill>
              </a:rPr>
              <a:t>rophic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A230461-C57E-4D20-A4A7-4B800DECD5E3}"/>
              </a:ext>
            </a:extLst>
          </p:cNvPr>
          <p:cNvSpPr txBox="1"/>
          <p:nvPr/>
        </p:nvSpPr>
        <p:spPr>
          <a:xfrm>
            <a:off x="122172" y="5062792"/>
            <a:ext cx="1698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70C0"/>
                </a:solidFill>
              </a:rPr>
              <a:t>Oligotrophic</a:t>
            </a:r>
          </a:p>
          <a:p>
            <a:r>
              <a:rPr kumimoji="1" lang="en-US" altLang="ja-JP" b="1" dirty="0">
                <a:solidFill>
                  <a:srgbClr val="0070C0"/>
                </a:solidFill>
              </a:rPr>
              <a:t>(Less eut</a:t>
            </a:r>
            <a:r>
              <a:rPr lang="en-US" altLang="ja-JP" b="1" dirty="0">
                <a:solidFill>
                  <a:srgbClr val="0070C0"/>
                </a:solidFill>
              </a:rPr>
              <a:t>rophic)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5C05ACD-36C0-4496-B0F8-AFBE4C908308}"/>
              </a:ext>
            </a:extLst>
          </p:cNvPr>
          <p:cNvSpPr txBox="1"/>
          <p:nvPr/>
        </p:nvSpPr>
        <p:spPr>
          <a:xfrm>
            <a:off x="1893175" y="6076806"/>
            <a:ext cx="2324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0070C0"/>
                </a:solidFill>
              </a:rPr>
              <a:t>Becoming oligotrophic</a:t>
            </a:r>
          </a:p>
          <a:p>
            <a:pPr algn="ctr"/>
            <a:r>
              <a:rPr kumimoji="1" lang="en-US" altLang="ja-JP" b="1" dirty="0">
                <a:solidFill>
                  <a:srgbClr val="0070C0"/>
                </a:solidFill>
              </a:rPr>
              <a:t>(less eut</a:t>
            </a:r>
            <a:r>
              <a:rPr lang="en-US" altLang="ja-JP" b="1" dirty="0">
                <a:solidFill>
                  <a:srgbClr val="0070C0"/>
                </a:solidFill>
              </a:rPr>
              <a:t>rophic)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17ED06-73C5-40FE-808C-1262DF071047}"/>
              </a:ext>
            </a:extLst>
          </p:cNvPr>
          <p:cNvSpPr txBox="1"/>
          <p:nvPr/>
        </p:nvSpPr>
        <p:spPr>
          <a:xfrm>
            <a:off x="6433788" y="6104979"/>
            <a:ext cx="2097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Becoming eut</a:t>
            </a:r>
            <a:r>
              <a:rPr lang="en-US" altLang="ja-JP" b="1" dirty="0">
                <a:solidFill>
                  <a:srgbClr val="FF0000"/>
                </a:solidFill>
              </a:rPr>
              <a:t>rophic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9E18157-ED89-4F7B-96D4-615BA2D3939F}"/>
              </a:ext>
            </a:extLst>
          </p:cNvPr>
          <p:cNvSpPr txBox="1"/>
          <p:nvPr/>
        </p:nvSpPr>
        <p:spPr>
          <a:xfrm>
            <a:off x="4246035" y="3720782"/>
            <a:ext cx="1937133" cy="36933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Threshold = 5 ug/L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8193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B0E4E035-225F-3044-AD51-71C21C907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9586"/>
            <a:ext cx="9183757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2800" b="1" dirty="0">
                <a:latin typeface="Trebuchet MS" charset="0"/>
                <a:ea typeface="ＭＳ ゴシック" charset="0"/>
                <a:cs typeface="ＭＳ ゴシック" charset="0"/>
              </a:rPr>
              <a:t>Assessment of eutrophication in the Northwest Pacific Region using satellite </a:t>
            </a:r>
            <a:r>
              <a:rPr lang="en-US" altLang="ja-JP" sz="2800" b="1" dirty="0" err="1">
                <a:latin typeface="Trebuchet MS" charset="0"/>
                <a:ea typeface="ＭＳ ゴシック" charset="0"/>
                <a:cs typeface="ＭＳ ゴシック" charset="0"/>
              </a:rPr>
              <a:t>Chl</a:t>
            </a:r>
            <a:r>
              <a:rPr lang="en-US" altLang="ja-JP" sz="2800" b="1" dirty="0">
                <a:latin typeface="Trebuchet MS" charset="0"/>
                <a:ea typeface="ＭＳ ゴシック" charset="0"/>
                <a:cs typeface="ＭＳ ゴシック" charset="0"/>
              </a:rPr>
              <a:t>-a from 1998 to 2015</a:t>
            </a:r>
            <a:endParaRPr lang="ja-JP" altLang="en-US" sz="2800" b="1" i="1" dirty="0">
              <a:latin typeface="Trebuchet MS" charset="0"/>
              <a:ea typeface="ＭＳ ゴシック" charset="0"/>
              <a:cs typeface="ＭＳ ゴシック" charset="0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128DBCE9-9233-AD43-AFC2-B6694F77E0D1}"/>
              </a:ext>
            </a:extLst>
          </p:cNvPr>
          <p:cNvGrpSpPr/>
          <p:nvPr/>
        </p:nvGrpSpPr>
        <p:grpSpPr>
          <a:xfrm>
            <a:off x="2208703" y="1534025"/>
            <a:ext cx="4620574" cy="5040000"/>
            <a:chOff x="1655239" y="1534025"/>
            <a:chExt cx="4620574" cy="5040000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02F8C099-152D-044C-A736-DB57C320E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5239" y="1534025"/>
              <a:ext cx="4620574" cy="5040000"/>
            </a:xfrm>
            <a:prstGeom prst="rect">
              <a:avLst/>
            </a:prstGeom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7CE1A3D-53CD-E841-B667-51A8FC7E759B}"/>
                </a:ext>
              </a:extLst>
            </p:cNvPr>
            <p:cNvSpPr txBox="1"/>
            <p:nvPr/>
          </p:nvSpPr>
          <p:spPr>
            <a:xfrm>
              <a:off x="1997146" y="1648285"/>
              <a:ext cx="25683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0.1       1        10      64 mg m</a:t>
              </a:r>
              <a:r>
                <a:rPr kumimoji="1" lang="en-US" altLang="ja-JP" sz="1600" baseline="30000" dirty="0"/>
                <a:t>-3</a:t>
              </a:r>
              <a:endParaRPr kumimoji="1" lang="ja-JP" altLang="en-US" sz="1600" baseline="30000" dirty="0"/>
            </a:p>
          </p:txBody>
        </p:sp>
      </p:grp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2EC75DD2-3448-9446-AA52-449BF3F23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965" y="1534025"/>
            <a:ext cx="4619312" cy="5040000"/>
          </a:xfr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C24071E-B747-4E47-AD8B-8AFF75BF58F1}"/>
              </a:ext>
            </a:extLst>
          </p:cNvPr>
          <p:cNvSpPr txBox="1"/>
          <p:nvPr/>
        </p:nvSpPr>
        <p:spPr>
          <a:xfrm>
            <a:off x="2098373" y="1648285"/>
            <a:ext cx="3846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-0.3               0                 0.3 (mg m</a:t>
            </a:r>
            <a:r>
              <a:rPr kumimoji="1" lang="en-US" altLang="ja-JP" sz="1600" baseline="30000" dirty="0"/>
              <a:t>-3</a:t>
            </a:r>
            <a:r>
              <a:rPr kumimoji="1" lang="en-US" altLang="ja-JP" sz="1600" dirty="0"/>
              <a:t>/year)</a:t>
            </a:r>
            <a:endParaRPr kumimoji="1" lang="ja-JP" altLang="en-US" sz="16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96F71C8-25A8-6845-925E-D7F6808F1A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703" y="1534025"/>
            <a:ext cx="4620574" cy="5040000"/>
          </a:xfrm>
          <a:prstGeom prst="rect">
            <a:avLst/>
          </a:prstGeom>
        </p:spPr>
      </p:pic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AE94157E-9E1B-BB41-BAA3-0AAA96EA8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057470"/>
              </p:ext>
            </p:extLst>
          </p:nvPr>
        </p:nvGraphicFramePr>
        <p:xfrm>
          <a:off x="2345628" y="1759403"/>
          <a:ext cx="1327358" cy="990375"/>
        </p:xfrm>
        <a:graphic>
          <a:graphicData uri="http://schemas.openxmlformats.org/drawingml/2006/table">
            <a:tbl>
              <a:tblPr/>
              <a:tblGrid>
                <a:gridCol w="442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ea typeface="ＭＳ ゴシック" charset="0"/>
                          <a:cs typeface="ＭＳ ゴシック" charset="0"/>
                        </a:rPr>
                        <a:t>HD</a:t>
                      </a:r>
                    </a:p>
                  </a:txBody>
                  <a:tcPr marL="54257" marR="54257" marT="27151" marB="2715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ea typeface="ＭＳ ゴシック" charset="0"/>
                          <a:cs typeface="ＭＳ ゴシック" charset="0"/>
                        </a:rPr>
                        <a:t>HN</a:t>
                      </a:r>
                    </a:p>
                  </a:txBody>
                  <a:tcPr marL="54257" marR="54257" marT="27151" marB="2715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ea typeface="ＭＳ ゴシック" charset="0"/>
                          <a:cs typeface="ＭＳ ゴシック" charset="0"/>
                        </a:rPr>
                        <a:t>HI</a:t>
                      </a:r>
                      <a:endParaRPr kumimoji="1" lang="ja-JP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charset="0"/>
                        <a:ea typeface="ＭＳ ゴシック" charset="0"/>
                        <a:cs typeface="ＭＳ ゴシック" charset="0"/>
                      </a:endParaRPr>
                    </a:p>
                  </a:txBody>
                  <a:tcPr marL="54257" marR="54257" marT="27151" marB="2715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06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5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ea typeface="ＭＳ ゴシック" charset="0"/>
                          <a:cs typeface="ＭＳ ゴシック" charset="0"/>
                        </a:rPr>
                        <a:t>LD</a:t>
                      </a:r>
                    </a:p>
                  </a:txBody>
                  <a:tcPr marL="54257" marR="54257" marT="27151" marB="2715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0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ea typeface="ＭＳ ゴシック" charset="0"/>
                          <a:cs typeface="ＭＳ ゴシック" charset="0"/>
                        </a:rPr>
                        <a:t>LN</a:t>
                      </a:r>
                    </a:p>
                  </a:txBody>
                  <a:tcPr marL="54257" marR="54257" marT="27151" marB="2715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ea typeface="ＭＳ ゴシック" charset="0"/>
                          <a:cs typeface="ＭＳ ゴシック" charset="0"/>
                        </a:rPr>
                        <a:t>LI</a:t>
                      </a:r>
                    </a:p>
                  </a:txBody>
                  <a:tcPr marL="54257" marR="54257" marT="27151" marB="2715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4A48D88-3012-E04A-A30B-D4B6D4B4AAE4}"/>
              </a:ext>
            </a:extLst>
          </p:cNvPr>
          <p:cNvSpPr txBox="1"/>
          <p:nvPr/>
        </p:nvSpPr>
        <p:spPr>
          <a:xfrm>
            <a:off x="6939607" y="6273943"/>
            <a:ext cx="18357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350" b="1" dirty="0">
                <a:latin typeface="Arial" panose="020B0604020202020204" pitchFamily="34" charset="0"/>
                <a:cs typeface="Arial" panose="020B0604020202020204" pitchFamily="34" charset="0"/>
              </a:rPr>
              <a:t>Terauchi et al </a:t>
            </a:r>
            <a:r>
              <a:rPr lang="en" altLang="ja-JP" sz="1350" b="1" dirty="0">
                <a:latin typeface="Arial" panose="020B0604020202020204" pitchFamily="34" charset="0"/>
                <a:cs typeface="Arial" panose="020B0604020202020204" pitchFamily="34" charset="0"/>
              </a:rPr>
              <a:t>(2018)</a:t>
            </a:r>
            <a:endParaRPr lang="ja-JP" altLang="en-US" sz="13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26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AC50E96B-8D98-584E-A4C3-CE057D00F5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9902"/>
            <a:ext cx="9144000" cy="4572000"/>
          </a:xfrm>
          <a:prstGeom prst="rect">
            <a:avLst/>
          </a:prstGeom>
        </p:spPr>
      </p:pic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CDB00BD1-7225-A244-994E-CB2B37414C2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2842" y="5634166"/>
          <a:ext cx="1327358" cy="990375"/>
        </p:xfrm>
        <a:graphic>
          <a:graphicData uri="http://schemas.openxmlformats.org/drawingml/2006/table">
            <a:tbl>
              <a:tblPr/>
              <a:tblGrid>
                <a:gridCol w="442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ea typeface="ＭＳ ゴシック" charset="0"/>
                          <a:cs typeface="ＭＳ ゴシック" charset="0"/>
                        </a:rPr>
                        <a:t>HD</a:t>
                      </a:r>
                    </a:p>
                  </a:txBody>
                  <a:tcPr marL="54257" marR="54257" marT="27151" marB="2715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ea typeface="ＭＳ ゴシック" charset="0"/>
                          <a:cs typeface="ＭＳ ゴシック" charset="0"/>
                        </a:rPr>
                        <a:t>HN</a:t>
                      </a:r>
                    </a:p>
                  </a:txBody>
                  <a:tcPr marL="54257" marR="54257" marT="27151" marB="2715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ea typeface="ＭＳ ゴシック" charset="0"/>
                          <a:cs typeface="ＭＳ ゴシック" charset="0"/>
                        </a:rPr>
                        <a:t>HI</a:t>
                      </a:r>
                      <a:endParaRPr kumimoji="1" lang="ja-JP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charset="0"/>
                        <a:ea typeface="ＭＳ ゴシック" charset="0"/>
                        <a:cs typeface="ＭＳ ゴシック" charset="0"/>
                      </a:endParaRPr>
                    </a:p>
                  </a:txBody>
                  <a:tcPr marL="54257" marR="54257" marT="27151" marB="2715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06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5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ea typeface="ＭＳ ゴシック" charset="0"/>
                          <a:cs typeface="ＭＳ ゴシック" charset="0"/>
                        </a:rPr>
                        <a:t>LD</a:t>
                      </a:r>
                    </a:p>
                  </a:txBody>
                  <a:tcPr marL="54257" marR="54257" marT="27151" marB="2715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0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ea typeface="ＭＳ ゴシック" charset="0"/>
                          <a:cs typeface="ＭＳ ゴシック" charset="0"/>
                        </a:rPr>
                        <a:t>LN</a:t>
                      </a:r>
                    </a:p>
                  </a:txBody>
                  <a:tcPr marL="54257" marR="54257" marT="27151" marB="2715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ea typeface="ＭＳ ゴシック" charset="0"/>
                          <a:cs typeface="ＭＳ ゴシック" charset="0"/>
                        </a:rPr>
                        <a:t>LI</a:t>
                      </a:r>
                    </a:p>
                  </a:txBody>
                  <a:tcPr marL="54257" marR="54257" marT="27151" marB="2715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B7B288C-7261-2845-83EF-8BBEFB7F6F50}"/>
              </a:ext>
            </a:extLst>
          </p:cNvPr>
          <p:cNvSpPr/>
          <p:nvPr/>
        </p:nvSpPr>
        <p:spPr>
          <a:xfrm>
            <a:off x="715320" y="5634166"/>
            <a:ext cx="876566" cy="4970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07414E0-9714-5148-A0D9-63E954B2F0E7}"/>
              </a:ext>
            </a:extLst>
          </p:cNvPr>
          <p:cNvSpPr txBox="1"/>
          <p:nvPr/>
        </p:nvSpPr>
        <p:spPr>
          <a:xfrm>
            <a:off x="5957463" y="6019292"/>
            <a:ext cx="30187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350" b="1" dirty="0">
                <a:latin typeface="Arial" panose="020B0604020202020204" pitchFamily="34" charset="0"/>
                <a:cs typeface="Arial" panose="020B0604020202020204" pitchFamily="34" charset="0"/>
              </a:rPr>
              <a:t>G. Terauchi and E. R. </a:t>
            </a:r>
            <a:r>
              <a:rPr lang="en-US" altLang="ja-JP" sz="1350" b="1" dirty="0" err="1">
                <a:latin typeface="Arial" panose="020B0604020202020204" pitchFamily="34" charset="0"/>
                <a:cs typeface="Arial" panose="020B0604020202020204" pitchFamily="34" charset="0"/>
              </a:rPr>
              <a:t>Maúre</a:t>
            </a:r>
            <a:r>
              <a:rPr lang="ja-JP" altLang="ja-JP" sz="135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ja-JP" sz="1350" b="1" dirty="0">
                <a:latin typeface="Arial" panose="020B0604020202020204" pitchFamily="34" charset="0"/>
                <a:cs typeface="Arial" panose="020B0604020202020204" pitchFamily="34" charset="0"/>
              </a:rPr>
              <a:t>(2018)</a:t>
            </a:r>
            <a:endParaRPr lang="ja-JP" altLang="en-US" sz="13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414DB6D0-CFD1-EF4F-A41D-F5CF032B9503}"/>
              </a:ext>
            </a:extLst>
          </p:cNvPr>
          <p:cNvSpPr txBox="1">
            <a:spLocks/>
          </p:cNvSpPr>
          <p:nvPr/>
        </p:nvSpPr>
        <p:spPr>
          <a:xfrm>
            <a:off x="228600" y="96902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b="1" dirty="0">
                <a:latin typeface="Trebuchet MS" charset="0"/>
                <a:ea typeface="ＭＳ ゴシック" charset="0"/>
                <a:cs typeface="ＭＳ ゴシック" charset="0"/>
              </a:rPr>
              <a:t>Rapid assessment of eutrophication </a:t>
            </a:r>
          </a:p>
          <a:p>
            <a:r>
              <a:rPr lang="en-US" altLang="ja-JP" sz="2800" b="1" dirty="0">
                <a:latin typeface="Trebuchet MS" charset="0"/>
                <a:ea typeface="ＭＳ ゴシック" charset="0"/>
                <a:cs typeface="ＭＳ ゴシック" charset="0"/>
              </a:rPr>
              <a:t>using satellite </a:t>
            </a:r>
            <a:r>
              <a:rPr lang="en-US" altLang="ja-JP" sz="2800" b="1" dirty="0" err="1">
                <a:latin typeface="Trebuchet MS" charset="0"/>
                <a:ea typeface="ＭＳ ゴシック" charset="0"/>
                <a:cs typeface="ＭＳ ゴシック" charset="0"/>
              </a:rPr>
              <a:t>Chl</a:t>
            </a:r>
            <a:r>
              <a:rPr lang="en-US" altLang="ja-JP" sz="2800" b="1" dirty="0">
                <a:latin typeface="Trebuchet MS" charset="0"/>
                <a:ea typeface="ＭＳ ゴシック" charset="0"/>
                <a:cs typeface="ＭＳ ゴシック" charset="0"/>
              </a:rPr>
              <a:t>-a from 1998 to 2017</a:t>
            </a:r>
            <a:endParaRPr lang="ja-JP" altLang="en-US" sz="2800" b="1" i="1" dirty="0">
              <a:latin typeface="Trebuchet MS" charset="0"/>
              <a:ea typeface="ＭＳ ゴシック" charset="0"/>
              <a:cs typeface="ＭＳ 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688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EEE0CC-3721-1E4A-9C76-9B305295C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7" y="318052"/>
            <a:ext cx="9034272" cy="1272209"/>
          </a:xfrm>
        </p:spPr>
        <p:txBody>
          <a:bodyPr>
            <a:noAutofit/>
          </a:bodyPr>
          <a:lstStyle/>
          <a:p>
            <a:pPr algn="ctr"/>
            <a:r>
              <a:rPr lang="en-US" altLang="ja-JP" sz="3200" dirty="0"/>
              <a:t>Use of SGLI of the GCOM-Mission </a:t>
            </a:r>
            <a:br>
              <a:rPr lang="en-US" altLang="ja-JP" sz="3200" dirty="0"/>
            </a:br>
            <a:r>
              <a:rPr lang="en-US" altLang="ja-JP" sz="3200" dirty="0"/>
              <a:t>will enhance the applicability of satellite </a:t>
            </a:r>
            <a:r>
              <a:rPr lang="en-US" altLang="ja-JP" sz="3200" dirty="0" err="1"/>
              <a:t>Chl</a:t>
            </a:r>
            <a:r>
              <a:rPr lang="en-US" altLang="ja-JP" sz="3200" dirty="0"/>
              <a:t>-a </a:t>
            </a:r>
            <a:br>
              <a:rPr lang="en-US" altLang="ja-JP" sz="3200" dirty="0"/>
            </a:br>
            <a:r>
              <a:rPr lang="en-US" altLang="ja-JP" sz="3200" dirty="0"/>
              <a:t> in eutrophication assessment in coastal zone</a:t>
            </a:r>
            <a:endParaRPr lang="ja-JP" altLang="en-US" sz="320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579F5BC-6397-164D-9B84-DA11FDA501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85" y="4958335"/>
            <a:ext cx="1369391" cy="85039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C48A93-649B-E447-A472-FE5D6B2BCE3E}"/>
              </a:ext>
            </a:extLst>
          </p:cNvPr>
          <p:cNvSpPr txBox="1"/>
          <p:nvPr/>
        </p:nvSpPr>
        <p:spPr>
          <a:xfrm>
            <a:off x="89089" y="4095852"/>
            <a:ext cx="409851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Chlorophyll-a concentration on May 23, 2018 observed by SGLI on board GCOM-C mission.</a:t>
            </a:r>
          </a:p>
          <a:p>
            <a:r>
              <a:rPr lang="en-US" altLang="ja-JP" sz="1600" dirty="0"/>
              <a:t>Image provided by Dr. Hiroshi Murakami, JAXA</a:t>
            </a:r>
            <a:endParaRPr lang="ja-JP" altLang="en-US" sz="16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5A59815-AEB3-FF4C-BE12-4F6B13249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251" y="1963376"/>
            <a:ext cx="4891360" cy="475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10369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3700</TotalTime>
  <Words>185</Words>
  <Application>Microsoft Office PowerPoint</Application>
  <PresentationFormat>On-screen Show (4:3)</PresentationFormat>
  <Paragraphs>40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ＭＳ ゴシック</vt:lpstr>
      <vt:lpstr>ＭＳ Ｐゴシック</vt:lpstr>
      <vt:lpstr>Arial</vt:lpstr>
      <vt:lpstr>Calibri</vt:lpstr>
      <vt:lpstr>Trebuchet MS</vt:lpstr>
      <vt:lpstr>ホワイト</vt:lpstr>
      <vt:lpstr>Assessment of eutrophication using satellite derived chlorophyll-a concentration in the NOWPAP region </vt:lpstr>
      <vt:lpstr>Assessment of eutrophication  by the NOWPAP Common Procedure</vt:lpstr>
      <vt:lpstr>Assessment of eutrophication in the Northwest Pacific Region using satellite Chl-a from 1998 to 2015</vt:lpstr>
      <vt:lpstr>PowerPoint Presentation</vt:lpstr>
      <vt:lpstr>Use of SGLI of the GCOM-Mission  will enhance the applicability of satellite Chl-a   in eutrophication assessment in coastal zone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and Assessment of Eutrophication in the Coastal Water Using Remotely Sensed Chlorpophyll-a: a Case Study on Management of Water Quality in Toyama Bay</dc:title>
  <dc:creator>Terauchi Genki</dc:creator>
  <cp:lastModifiedBy>Diana Ngina - Affiliate</cp:lastModifiedBy>
  <cp:revision>256</cp:revision>
  <dcterms:created xsi:type="dcterms:W3CDTF">2014-06-04T06:21:20Z</dcterms:created>
  <dcterms:modified xsi:type="dcterms:W3CDTF">2018-10-04T14:13:41Z</dcterms:modified>
</cp:coreProperties>
</file>